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modernComment_144_30AD34BF.xml" ContentType="application/vnd.ms-powerpoint.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9"/>
  </p:notesMasterIdLst>
  <p:sldIdLst>
    <p:sldId id="369" r:id="rId2"/>
    <p:sldId id="465" r:id="rId3"/>
    <p:sldId id="466" r:id="rId4"/>
    <p:sldId id="371" r:id="rId5"/>
    <p:sldId id="348" r:id="rId6"/>
    <p:sldId id="463" r:id="rId7"/>
    <p:sldId id="464" r:id="rId8"/>
    <p:sldId id="415" r:id="rId9"/>
    <p:sldId id="416" r:id="rId10"/>
    <p:sldId id="407" r:id="rId11"/>
    <p:sldId id="469" r:id="rId12"/>
    <p:sldId id="470" r:id="rId13"/>
    <p:sldId id="282" r:id="rId14"/>
    <p:sldId id="471" r:id="rId15"/>
    <p:sldId id="472" r:id="rId16"/>
    <p:sldId id="405" r:id="rId17"/>
    <p:sldId id="473" r:id="rId18"/>
    <p:sldId id="468" r:id="rId19"/>
    <p:sldId id="420" r:id="rId20"/>
    <p:sldId id="406" r:id="rId21"/>
    <p:sldId id="422" r:id="rId22"/>
    <p:sldId id="474" r:id="rId23"/>
    <p:sldId id="260" r:id="rId24"/>
    <p:sldId id="261" r:id="rId25"/>
    <p:sldId id="262" r:id="rId26"/>
    <p:sldId id="263" r:id="rId27"/>
    <p:sldId id="264" r:id="rId28"/>
    <p:sldId id="365" r:id="rId29"/>
    <p:sldId id="366" r:id="rId30"/>
    <p:sldId id="367" r:id="rId31"/>
    <p:sldId id="265" r:id="rId32"/>
    <p:sldId id="280" r:id="rId33"/>
    <p:sldId id="277" r:id="rId34"/>
    <p:sldId id="283" r:id="rId35"/>
    <p:sldId id="357" r:id="rId36"/>
    <p:sldId id="284" r:id="rId37"/>
    <p:sldId id="285" r:id="rId38"/>
    <p:sldId id="286" r:id="rId39"/>
    <p:sldId id="287" r:id="rId40"/>
    <p:sldId id="334" r:id="rId41"/>
    <p:sldId id="335" r:id="rId42"/>
    <p:sldId id="338" r:id="rId43"/>
    <p:sldId id="337" r:id="rId44"/>
    <p:sldId id="290" r:id="rId45"/>
    <p:sldId id="339" r:id="rId46"/>
    <p:sldId id="340" r:id="rId47"/>
    <p:sldId id="341" r:id="rId48"/>
    <p:sldId id="342" r:id="rId49"/>
    <p:sldId id="359" r:id="rId50"/>
    <p:sldId id="360" r:id="rId51"/>
    <p:sldId id="448" r:id="rId52"/>
    <p:sldId id="440" r:id="rId53"/>
    <p:sldId id="441" r:id="rId54"/>
    <p:sldId id="439" r:id="rId55"/>
    <p:sldId id="436" r:id="rId56"/>
    <p:sldId id="442" r:id="rId57"/>
    <p:sldId id="451" r:id="rId58"/>
    <p:sldId id="476" r:id="rId59"/>
    <p:sldId id="475" r:id="rId60"/>
    <p:sldId id="445" r:id="rId61"/>
    <p:sldId id="460" r:id="rId62"/>
    <p:sldId id="461" r:id="rId63"/>
    <p:sldId id="462" r:id="rId64"/>
    <p:sldId id="467" r:id="rId65"/>
    <p:sldId id="291" r:id="rId66"/>
    <p:sldId id="292" r:id="rId67"/>
    <p:sldId id="351" r:id="rId68"/>
    <p:sldId id="330" r:id="rId69"/>
    <p:sldId id="331" r:id="rId70"/>
    <p:sldId id="332" r:id="rId71"/>
    <p:sldId id="353" r:id="rId72"/>
    <p:sldId id="354" r:id="rId73"/>
    <p:sldId id="355" r:id="rId74"/>
    <p:sldId id="333" r:id="rId75"/>
    <p:sldId id="298" r:id="rId76"/>
    <p:sldId id="299" r:id="rId77"/>
    <p:sldId id="300" r:id="rId78"/>
    <p:sldId id="352" r:id="rId79"/>
    <p:sldId id="313" r:id="rId80"/>
    <p:sldId id="301" r:id="rId81"/>
    <p:sldId id="302" r:id="rId82"/>
    <p:sldId id="308" r:id="rId83"/>
    <p:sldId id="346" r:id="rId84"/>
    <p:sldId id="314" r:id="rId85"/>
    <p:sldId id="316" r:id="rId86"/>
    <p:sldId id="319" r:id="rId87"/>
    <p:sldId id="361" r:id="rId88"/>
    <p:sldId id="270" r:id="rId89"/>
    <p:sldId id="364" r:id="rId90"/>
    <p:sldId id="317" r:id="rId91"/>
    <p:sldId id="324" r:id="rId92"/>
    <p:sldId id="320" r:id="rId93"/>
    <p:sldId id="321" r:id="rId94"/>
    <p:sldId id="268" r:id="rId95"/>
    <p:sldId id="329" r:id="rId96"/>
    <p:sldId id="457" r:id="rId97"/>
    <p:sldId id="458" r:id="rId98"/>
    <p:sldId id="478" r:id="rId99"/>
    <p:sldId id="479" r:id="rId100"/>
    <p:sldId id="480" r:id="rId101"/>
    <p:sldId id="477" r:id="rId102"/>
    <p:sldId id="459" r:id="rId103"/>
    <p:sldId id="481" r:id="rId104"/>
    <p:sldId id="325" r:id="rId105"/>
    <p:sldId id="368" r:id="rId106"/>
    <p:sldId id="275" r:id="rId107"/>
    <p:sldId id="350" r:id="rId108"/>
  </p:sldIdLst>
  <p:sldSz cx="18288000" cy="10287000"/>
  <p:notesSz cx="6858000" cy="9144000"/>
  <p:embeddedFontLst>
    <p:embeddedFont>
      <p:font typeface="Calibri" panose="020F0502020204030204" pitchFamily="34" charset="0"/>
      <p:regular r:id="rId110"/>
      <p:bold r:id="rId111"/>
      <p:italic r:id="rId112"/>
      <p:boldItalic r:id="rId113"/>
    </p:embeddedFont>
    <p:embeddedFont>
      <p:font typeface="Consolas" panose="020B0609020204030204" pitchFamily="49" charset="0"/>
      <p:regular r:id="rId114"/>
      <p:bold r:id="rId115"/>
      <p:italic r:id="rId116"/>
      <p:boldItalic r:id="rId117"/>
    </p:embeddedFont>
    <p:embeddedFont>
      <p:font typeface="Gidole" panose="020B0604020202020204" charset="0"/>
      <p:regular r:id="rId118"/>
    </p:embeddedFont>
    <p:embeddedFont>
      <p:font typeface="Impact" panose="020B0806030902050204" pitchFamily="34" charset="0"/>
      <p:regular r:id="rId119"/>
    </p:embeddedFont>
    <p:embeddedFont>
      <p:font typeface="League Spartan" panose="020B0604020202020204" charset="0"/>
      <p:regular r:id="rId120"/>
    </p:embeddedFont>
    <p:embeddedFont>
      <p:font typeface="Open Sans Extra Bold" panose="020B0604020202020204" charset="0"/>
      <p:regular r:id="rId121"/>
    </p:embeddedFont>
    <p:embeddedFont>
      <p:font typeface="Roboto Mono" panose="020B0604020202020204" charset="0"/>
      <p:regular r:id="rId122"/>
      <p:bold r:id="rId123"/>
      <p:italic r:id="rId124"/>
      <p:boldItalic r:id="rId1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369"/>
            <p14:sldId id="465"/>
            <p14:sldId id="466"/>
            <p14:sldId id="371"/>
            <p14:sldId id="348"/>
            <p14:sldId id="463"/>
            <p14:sldId id="464"/>
            <p14:sldId id="415"/>
            <p14:sldId id="416"/>
            <p14:sldId id="407"/>
            <p14:sldId id="469"/>
            <p14:sldId id="470"/>
            <p14:sldId id="282"/>
            <p14:sldId id="471"/>
            <p14:sldId id="472"/>
            <p14:sldId id="405"/>
            <p14:sldId id="473"/>
            <p14:sldId id="468"/>
            <p14:sldId id="420"/>
            <p14:sldId id="406"/>
            <p14:sldId id="422"/>
            <p14:sldId id="474"/>
          </p14:sldIdLst>
        </p14:section>
        <p14:section name="1. EDA in Excel" id="{D36BEA4A-749A-4790-8EF2-7F0913049DA3}">
          <p14:sldIdLst>
            <p14:sldId id="260"/>
            <p14:sldId id="261"/>
            <p14:sldId id="262"/>
            <p14:sldId id="263"/>
            <p14:sldId id="264"/>
            <p14:sldId id="365"/>
            <p14:sldId id="366"/>
            <p14:sldId id="367"/>
            <p14:sldId id="265"/>
            <p14:sldId id="280"/>
            <p14:sldId id="277"/>
            <p14:sldId id="283"/>
            <p14:sldId id="357"/>
            <p14:sldId id="284"/>
            <p14:sldId id="285"/>
            <p14:sldId id="286"/>
            <p14:sldId id="287"/>
            <p14:sldId id="334"/>
            <p14:sldId id="335"/>
            <p14:sldId id="338"/>
            <p14:sldId id="337"/>
            <p14:sldId id="290"/>
            <p14:sldId id="339"/>
            <p14:sldId id="340"/>
            <p14:sldId id="341"/>
            <p14:sldId id="342"/>
            <p14:sldId id="359"/>
            <p14:sldId id="360"/>
            <p14:sldId id="448"/>
            <p14:sldId id="440"/>
            <p14:sldId id="441"/>
            <p14:sldId id="439"/>
            <p14:sldId id="436"/>
            <p14:sldId id="442"/>
            <p14:sldId id="451"/>
            <p14:sldId id="476"/>
            <p14:sldId id="475"/>
            <p14:sldId id="445"/>
            <p14:sldId id="460"/>
            <p14:sldId id="461"/>
            <p14:sldId id="462"/>
            <p14:sldId id="467"/>
            <p14:sldId id="291"/>
            <p14:sldId id="292"/>
            <p14:sldId id="351"/>
            <p14:sldId id="330"/>
            <p14:sldId id="331"/>
            <p14:sldId id="332"/>
            <p14:sldId id="353"/>
            <p14:sldId id="354"/>
            <p14:sldId id="355"/>
            <p14:sldId id="333"/>
          </p14:sldIdLst>
        </p14:section>
        <p14:section name="2. Foundations of Inferential Statistics" id="{3CCE065B-7A43-4046-B801-1DF590334418}">
          <p14:sldIdLst>
            <p14:sldId id="298"/>
            <p14:sldId id="299"/>
            <p14:sldId id="300"/>
            <p14:sldId id="352"/>
            <p14:sldId id="313"/>
            <p14:sldId id="301"/>
            <p14:sldId id="302"/>
            <p14:sldId id="308"/>
            <p14:sldId id="346"/>
            <p14:sldId id="314"/>
          </p14:sldIdLst>
        </p14:section>
        <p14:section name="3. t-tests for business impact" id="{4A105B42-97ED-4D16-9FCD-B81D11DB0110}">
          <p14:sldIdLst>
            <p14:sldId id="316"/>
            <p14:sldId id="319"/>
            <p14:sldId id="361"/>
            <p14:sldId id="270"/>
            <p14:sldId id="364"/>
            <p14:sldId id="317"/>
            <p14:sldId id="324"/>
            <p14:sldId id="320"/>
            <p14:sldId id="321"/>
            <p14:sldId id="268"/>
            <p14:sldId id="329"/>
            <p14:sldId id="457"/>
            <p14:sldId id="458"/>
            <p14:sldId id="478"/>
            <p14:sldId id="479"/>
            <p14:sldId id="480"/>
            <p14:sldId id="477"/>
            <p14:sldId id="459"/>
            <p14:sldId id="481"/>
          </p14:sldIdLst>
        </p14:section>
        <p14:section name="4. Conclusion" id="{A4138F31-BD73-4858-9C6C-68D5E4BFA6DB}">
          <p14:sldIdLst>
            <p14:sldId id="325"/>
            <p14:sldId id="368"/>
            <p14:sldId id="275"/>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684158-E8C8-9BE0-21EB-718D906F94A5}" name="George Mount" initials="GM" userId="S::george@stringfestanalytics.com::22d0b802-afc6-4b8f-ba57-7a855d9692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9" clrIdx="0">
    <p:extLst>
      <p:ext uri="{19B8F6BF-5375-455C-9EA6-DF929625EA0E}">
        <p15:presenceInfo xmlns:p15="http://schemas.microsoft.com/office/powerpoint/2012/main" userId="57d2ab2a84d54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338"/>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63" autoAdjust="0"/>
  </p:normalViewPr>
  <p:slideViewPr>
    <p:cSldViewPr>
      <p:cViewPr varScale="1">
        <p:scale>
          <a:sx n="59" d="100"/>
          <a:sy n="59" d="100"/>
        </p:scale>
        <p:origin x="1413" y="45"/>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4.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5.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131"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modernComment_144_30AD34BF.xml><?xml version="1.0" encoding="utf-8"?>
<p188:cmLst xmlns:a="http://schemas.openxmlformats.org/drawingml/2006/main" xmlns:r="http://schemas.openxmlformats.org/officeDocument/2006/relationships" xmlns:p188="http://schemas.microsoft.com/office/powerpoint/2018/8/main">
  <p188:cm id="{2501B184-E294-483D-BA4D-2A53E865BB19}" authorId="{A7684158-E8C8-9BE0-21EB-718D906F94A5}" created="2022-11-25T18:36:11.992">
    <ac:txMkLst xmlns:ac="http://schemas.microsoft.com/office/drawing/2013/main/command">
      <pc:docMk xmlns:pc="http://schemas.microsoft.com/office/powerpoint/2013/main/command"/>
      <pc:sldMk xmlns:pc="http://schemas.microsoft.com/office/powerpoint/2013/main/command" cId="816657599" sldId="324"/>
      <ac:spMk id="10" creationId="{00000000-0000-0000-0000-000000000000}"/>
      <ac:txMk cp="23" len="90">
        <ac:context len="114" hash="2910711416"/>
      </ac:txMk>
    </ac:txMkLst>
    <p188:pos x="9731438" y="739045"/>
    <p188:txBody>
      <a:bodyPr/>
      <a:lstStyle/>
      <a:p>
        <a:r>
          <a:rPr lang="en-US"/>
          <a:t>This might be good for a reusable function!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D6E8332-894C-498D-BE66-A552C178D0F2}">
      <dgm:prSet phldrT="[Text]" custT="1"/>
      <dgm:spPr/>
      <dgm:t>
        <a:bodyPr/>
        <a:lstStyle/>
        <a:p>
          <a:r>
            <a:rPr lang="en-US" sz="2400" b="1" dirty="0">
              <a:latin typeface="Gidole" panose="020B0604020202020204" charset="0"/>
            </a:rPr>
            <a:t>Variable</a:t>
          </a:r>
        </a:p>
      </dgm:t>
    </dgm:pt>
    <dgm:pt modelId="{E22DE74D-9F5D-4977-AFEF-ED93FEF2DC03}" type="parTrans" cxnId="{3C25439A-8DBA-449E-9A35-4EB712A65639}">
      <dgm:prSet/>
      <dgm:spPr/>
      <dgm:t>
        <a:bodyPr/>
        <a:lstStyle/>
        <a:p>
          <a:endParaRPr lang="en-US" b="1"/>
        </a:p>
      </dgm:t>
    </dgm:pt>
    <dgm:pt modelId="{E37E3425-5DA6-44CF-9592-6E6BB438E4D4}" type="sibTrans" cxnId="{3C25439A-8DBA-449E-9A35-4EB712A65639}">
      <dgm:prSet/>
      <dgm:spPr/>
      <dgm:t>
        <a:bodyPr/>
        <a:lstStyle/>
        <a:p>
          <a:endParaRPr lang="en-US" b="1"/>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DD3AFE16-7BB6-48DB-A5E8-E69618E9AFAA}" type="pres">
      <dgm:prSet presAssocID="{7D6E8332-894C-498D-BE66-A552C178D0F2}" presName="hierRoot1" presStyleCnt="0"/>
      <dgm:spPr/>
    </dgm:pt>
    <dgm:pt modelId="{43ED4F05-066E-4F03-BC28-D56FC9E1D425}" type="pres">
      <dgm:prSet presAssocID="{7D6E8332-894C-498D-BE66-A552C178D0F2}" presName="composite" presStyleCnt="0"/>
      <dgm:spPr/>
    </dgm:pt>
    <dgm:pt modelId="{1009AA9B-3FE2-4564-9EEB-23FC00AE6337}" type="pres">
      <dgm:prSet presAssocID="{7D6E8332-894C-498D-BE66-A552C178D0F2}" presName="image" presStyleLbl="node0" presStyleIdx="0" presStyleCnt="1"/>
      <dgm:spPr>
        <a:solidFill>
          <a:srgbClr val="CF3338"/>
        </a:solidFill>
      </dgm:spPr>
    </dgm:pt>
    <dgm:pt modelId="{20C9798A-B1DC-479F-9C7D-3750A9A28E41}" type="pres">
      <dgm:prSet presAssocID="{7D6E8332-894C-498D-BE66-A552C178D0F2}" presName="text" presStyleLbl="revTx" presStyleIdx="0" presStyleCnt="8">
        <dgm:presLayoutVars>
          <dgm:chPref val="3"/>
        </dgm:presLayoutVars>
      </dgm:prSet>
      <dgm:spPr/>
    </dgm:pt>
    <dgm:pt modelId="{1773EC32-616B-4C62-94D8-20C982BBEBDA}" type="pres">
      <dgm:prSet presAssocID="{7D6E8332-894C-498D-BE66-A552C178D0F2}" presName="hierChild2" presStyleCnt="0"/>
      <dgm:spPr/>
    </dgm:pt>
    <dgm:pt modelId="{87AAB2B1-5E1E-42B1-9615-E51F67470DB5}" type="pres">
      <dgm:prSet presAssocID="{942A7EA2-A3C0-405A-8B5A-7686B873A54F}" presName="Name10" presStyleLbl="parChTrans1D2" presStyleIdx="0" presStyleCnt="2"/>
      <dgm:spPr/>
    </dgm:pt>
    <dgm:pt modelId="{B880D4C6-4474-4950-BE6D-AAAE8A027B7E}" type="pres">
      <dgm:prSet presAssocID="{1C60E7D1-5A27-44F2-8AEB-B3A99780C8F4}" presName="hierRoot2" presStyleCnt="0"/>
      <dgm:spPr/>
    </dgm:pt>
    <dgm:pt modelId="{6DC7F60E-D4EE-450C-9B32-715A54F355DC}" type="pres">
      <dgm:prSet presAssocID="{1C60E7D1-5A27-44F2-8AEB-B3A99780C8F4}" presName="composite2" presStyleCnt="0"/>
      <dgm:spPr/>
    </dgm:pt>
    <dgm:pt modelId="{0EC82F2C-CA1B-4A34-AF62-64A49F0907A9}" type="pres">
      <dgm:prSet presAssocID="{1C60E7D1-5A27-44F2-8AEB-B3A99780C8F4}" presName="image2" presStyleLbl="node2" presStyleIdx="0" presStyleCnt="2"/>
      <dgm:spPr>
        <a:solidFill>
          <a:srgbClr val="CF3338"/>
        </a:solidFill>
      </dgm:spPr>
    </dgm:pt>
    <dgm:pt modelId="{A5450CFF-36D0-4CC0-850F-D5440B1D6428}" type="pres">
      <dgm:prSet presAssocID="{1C60E7D1-5A27-44F2-8AEB-B3A99780C8F4}" presName="text2" presStyleLbl="revTx" presStyleIdx="1" presStyleCnt="8">
        <dgm:presLayoutVars>
          <dgm:chPref val="3"/>
        </dgm:presLayoutVars>
      </dgm:prSet>
      <dgm:spPr/>
    </dgm:pt>
    <dgm:pt modelId="{39AFAC78-4C12-4417-B7AD-8F6E43A68236}" type="pres">
      <dgm:prSet presAssocID="{1C60E7D1-5A27-44F2-8AEB-B3A99780C8F4}" presName="hierChild3" presStyleCnt="0"/>
      <dgm:spPr/>
    </dgm:pt>
    <dgm:pt modelId="{DD48BDD3-FCF7-489F-9C6C-D974DAC24DC1}" type="pres">
      <dgm:prSet presAssocID="{D13CE648-3EEA-4F27-8B9C-E4324A244E0A}" presName="Name17" presStyleLbl="parChTrans1D3" presStyleIdx="0" presStyleCnt="5"/>
      <dgm:spPr/>
    </dgm:pt>
    <dgm:pt modelId="{D686DBDD-2DB6-4CB1-91B0-D630F8977E94}" type="pres">
      <dgm:prSet presAssocID="{7D130B0C-DE52-40B7-A466-0D620F0D6839}" presName="hierRoot3" presStyleCnt="0"/>
      <dgm:spPr/>
    </dgm:pt>
    <dgm:pt modelId="{983786A4-B326-47F2-9518-AAAFE7D53BFA}" type="pres">
      <dgm:prSet presAssocID="{7D130B0C-DE52-40B7-A466-0D620F0D6839}" presName="composite3" presStyleCnt="0"/>
      <dgm:spPr/>
    </dgm:pt>
    <dgm:pt modelId="{C1CF1683-1A9D-4D43-9406-72AFC8B9CC57}" type="pres">
      <dgm:prSet presAssocID="{7D130B0C-DE52-40B7-A466-0D620F0D6839}" presName="image3" presStyleLbl="node3" presStyleIdx="0" presStyleCnt="5"/>
      <dgm:spPr>
        <a:solidFill>
          <a:srgbClr val="CF3338"/>
        </a:solidFill>
      </dgm:spPr>
    </dgm:pt>
    <dgm:pt modelId="{A633EF57-7E8E-47CB-BCCD-198B0450C484}" type="pres">
      <dgm:prSet presAssocID="{7D130B0C-DE52-40B7-A466-0D620F0D6839}" presName="text3" presStyleLbl="revTx" presStyleIdx="2" presStyleCnt="8">
        <dgm:presLayoutVars>
          <dgm:chPref val="3"/>
        </dgm:presLayoutVars>
      </dgm:prSet>
      <dgm:spPr/>
    </dgm:pt>
    <dgm:pt modelId="{E9050D52-A09A-46A2-A662-DD988474C427}" type="pres">
      <dgm:prSet presAssocID="{7D130B0C-DE52-40B7-A466-0D620F0D6839}" presName="hierChild4" presStyleCnt="0"/>
      <dgm:spPr/>
    </dgm:pt>
    <dgm:pt modelId="{3C69A431-98CC-46BB-929E-D0E8031216C0}" type="pres">
      <dgm:prSet presAssocID="{06DAEF35-E9FB-4835-8D30-F22CB478997D}" presName="Name17" presStyleLbl="parChTrans1D3" presStyleIdx="1" presStyleCnt="5"/>
      <dgm:spPr/>
    </dgm:pt>
    <dgm:pt modelId="{CC742985-7923-42F6-9A71-09B28F796C8F}" type="pres">
      <dgm:prSet presAssocID="{DFE5E4D9-736A-413B-931A-494917B80B74}" presName="hierRoot3" presStyleCnt="0"/>
      <dgm:spPr/>
    </dgm:pt>
    <dgm:pt modelId="{430E7E1E-61DA-4D66-A6EA-D19D17ABA30D}" type="pres">
      <dgm:prSet presAssocID="{DFE5E4D9-736A-413B-931A-494917B80B74}" presName="composite3" presStyleCnt="0"/>
      <dgm:spPr/>
    </dgm:pt>
    <dgm:pt modelId="{75BE8E6F-2998-418F-AA21-610C3926C412}" type="pres">
      <dgm:prSet presAssocID="{DFE5E4D9-736A-413B-931A-494917B80B74}" presName="image3" presStyleLbl="node3" presStyleIdx="1" presStyleCnt="5"/>
      <dgm:spPr>
        <a:solidFill>
          <a:srgbClr val="CF3338"/>
        </a:solidFill>
      </dgm:spPr>
    </dgm:pt>
    <dgm:pt modelId="{B038DDFE-611D-40FB-BA13-F4D8F47376B4}" type="pres">
      <dgm:prSet presAssocID="{DFE5E4D9-736A-413B-931A-494917B80B74}" presName="text3" presStyleLbl="revTx" presStyleIdx="3" presStyleCnt="8">
        <dgm:presLayoutVars>
          <dgm:chPref val="3"/>
        </dgm:presLayoutVars>
      </dgm:prSet>
      <dgm:spPr/>
    </dgm:pt>
    <dgm:pt modelId="{40F964E4-8630-484D-95DA-4DD70879E592}" type="pres">
      <dgm:prSet presAssocID="{DFE5E4D9-736A-413B-931A-494917B80B74}" presName="hierChild4" presStyleCnt="0"/>
      <dgm:spPr/>
    </dgm:pt>
    <dgm:pt modelId="{AB86BE53-D5ED-41C9-A375-C077D0DDCA63}" type="pres">
      <dgm:prSet presAssocID="{9108D7F2-B99F-470A-9CD7-5ED5E0E0F56F}" presName="Name17" presStyleLbl="parChTrans1D3" presStyleIdx="2" presStyleCnt="5"/>
      <dgm:spPr/>
    </dgm:pt>
    <dgm:pt modelId="{91D8E3A7-500F-4710-9896-47550FE5ABDA}" type="pres">
      <dgm:prSet presAssocID="{95676DD3-9B70-4AAC-B17A-81761AFA61E2}" presName="hierRoot3" presStyleCnt="0"/>
      <dgm:spPr/>
    </dgm:pt>
    <dgm:pt modelId="{10B9FC02-61E8-4FD9-A284-9FB3F7148F92}" type="pres">
      <dgm:prSet presAssocID="{95676DD3-9B70-4AAC-B17A-81761AFA61E2}" presName="composite3" presStyleCnt="0"/>
      <dgm:spPr/>
    </dgm:pt>
    <dgm:pt modelId="{A97A5EC9-C14B-445C-BAC2-BDF992A5A4A0}" type="pres">
      <dgm:prSet presAssocID="{95676DD3-9B70-4AAC-B17A-81761AFA61E2}" presName="image3" presStyleLbl="node3" presStyleIdx="2" presStyleCnt="5"/>
      <dgm:spPr>
        <a:solidFill>
          <a:srgbClr val="CF3338"/>
        </a:solidFill>
      </dgm:spPr>
    </dgm:pt>
    <dgm:pt modelId="{6A47B8B8-BC79-482B-A529-8F0E9D2E7792}" type="pres">
      <dgm:prSet presAssocID="{95676DD3-9B70-4AAC-B17A-81761AFA61E2}" presName="text3" presStyleLbl="revTx" presStyleIdx="4" presStyleCnt="8">
        <dgm:presLayoutVars>
          <dgm:chPref val="3"/>
        </dgm:presLayoutVars>
      </dgm:prSet>
      <dgm:spPr/>
    </dgm:pt>
    <dgm:pt modelId="{256A125F-027F-4580-88E0-E4AD0F5707E9}" type="pres">
      <dgm:prSet presAssocID="{95676DD3-9B70-4AAC-B17A-81761AFA61E2}" presName="hierChild4" presStyleCnt="0"/>
      <dgm:spPr/>
    </dgm:pt>
    <dgm:pt modelId="{01681AD4-BC66-4B90-8F1C-9E59014C1CAF}" type="pres">
      <dgm:prSet presAssocID="{1B492B0F-D181-4B65-8955-1B4D5BE8DDAD}" presName="Name10" presStyleLbl="parChTrans1D2" presStyleIdx="1" presStyleCnt="2"/>
      <dgm:spPr/>
    </dgm:pt>
    <dgm:pt modelId="{34C43FA0-0E55-44D3-AC37-492CF630DAD3}" type="pres">
      <dgm:prSet presAssocID="{A405BD51-7647-45AF-8E20-21C93FFC951B}" presName="hierRoot2" presStyleCnt="0"/>
      <dgm:spPr/>
    </dgm:pt>
    <dgm:pt modelId="{7292A907-1A5E-4678-A37C-6992941AFEFA}" type="pres">
      <dgm:prSet presAssocID="{A405BD51-7647-45AF-8E20-21C93FFC951B}" presName="composite2" presStyleCnt="0"/>
      <dgm:spPr/>
    </dgm:pt>
    <dgm:pt modelId="{0D703642-B286-4FCF-919D-492CEAD1AAEF}" type="pres">
      <dgm:prSet presAssocID="{A405BD51-7647-45AF-8E20-21C93FFC951B}" presName="image2" presStyleLbl="node2" presStyleIdx="1" presStyleCnt="2"/>
      <dgm:spPr>
        <a:solidFill>
          <a:srgbClr val="CF3338"/>
        </a:solidFill>
      </dgm:spPr>
    </dgm:pt>
    <dgm:pt modelId="{756C595C-D459-4116-890C-0FCDF243A72B}" type="pres">
      <dgm:prSet presAssocID="{A405BD51-7647-45AF-8E20-21C93FFC951B}" presName="text2" presStyleLbl="revTx" presStyleIdx="5" presStyleCnt="8" custScaleX="147094" custLinFactNeighborX="30885" custLinFactNeighborY="-794">
        <dgm:presLayoutVars>
          <dgm:chPref val="3"/>
        </dgm:presLayoutVars>
      </dgm:prSet>
      <dgm:spPr/>
    </dgm:pt>
    <dgm:pt modelId="{BAC2D00C-6E57-48A3-A2F6-2F7BF386214D}" type="pres">
      <dgm:prSet presAssocID="{A405BD51-7647-45AF-8E20-21C93FFC951B}" presName="hierChild3" presStyleCnt="0"/>
      <dgm:spPr/>
    </dgm:pt>
    <dgm:pt modelId="{3A953E54-2270-4D8E-935F-27584BE104F5}" type="pres">
      <dgm:prSet presAssocID="{CABBD716-8F67-417F-988C-030A8E8866AE}" presName="Name17" presStyleLbl="parChTrans1D3" presStyleIdx="3" presStyleCnt="5"/>
      <dgm:spPr/>
    </dgm:pt>
    <dgm:pt modelId="{EE602BC8-F825-4AF7-8728-950C9C89B6A0}" type="pres">
      <dgm:prSet presAssocID="{C868788A-01CE-4199-86A3-203974468A9F}" presName="hierRoot3" presStyleCnt="0"/>
      <dgm:spPr/>
    </dgm:pt>
    <dgm:pt modelId="{D34508A8-30FE-4D88-8B41-D58459FEB0E2}" type="pres">
      <dgm:prSet presAssocID="{C868788A-01CE-4199-86A3-203974468A9F}" presName="composite3" presStyleCnt="0"/>
      <dgm:spPr/>
    </dgm:pt>
    <dgm:pt modelId="{29FF6941-A2F0-4F5E-A260-FA54E556977F}" type="pres">
      <dgm:prSet presAssocID="{C868788A-01CE-4199-86A3-203974468A9F}" presName="image3" presStyleLbl="node3" presStyleIdx="3" presStyleCnt="5"/>
      <dgm:spPr>
        <a:solidFill>
          <a:srgbClr val="CF3338"/>
        </a:solidFill>
      </dgm:spPr>
    </dgm:pt>
    <dgm:pt modelId="{E388EAB4-3EF5-4D27-86BD-F96C9F6C0A8A}" type="pres">
      <dgm:prSet presAssocID="{C868788A-01CE-4199-86A3-203974468A9F}" presName="text3" presStyleLbl="revTx" presStyleIdx="6" presStyleCnt="8">
        <dgm:presLayoutVars>
          <dgm:chPref val="3"/>
        </dgm:presLayoutVars>
      </dgm:prSet>
      <dgm:spPr/>
    </dgm:pt>
    <dgm:pt modelId="{E499A6F1-0ED1-4157-AE20-0277B09678E8}" type="pres">
      <dgm:prSet presAssocID="{C868788A-01CE-4199-86A3-203974468A9F}" presName="hierChild4" presStyleCnt="0"/>
      <dgm:spPr/>
    </dgm:pt>
    <dgm:pt modelId="{F1AA893D-5431-4427-81E4-1E5B15FDCDE1}" type="pres">
      <dgm:prSet presAssocID="{64ACA810-B33F-4A34-B93A-34ABA6548314}" presName="Name17" presStyleLbl="parChTrans1D3" presStyleIdx="4" presStyleCnt="5"/>
      <dgm:spPr/>
    </dgm:pt>
    <dgm:pt modelId="{8C89087B-6AE0-4786-80ED-8A031A3B724D}" type="pres">
      <dgm:prSet presAssocID="{ACD507E6-DF99-4D93-AA71-86AD14EDDA82}" presName="hierRoot3" presStyleCnt="0"/>
      <dgm:spPr/>
    </dgm:pt>
    <dgm:pt modelId="{1E88D508-9729-4A11-ADD1-DD51D57CDB4C}" type="pres">
      <dgm:prSet presAssocID="{ACD507E6-DF99-4D93-AA71-86AD14EDDA82}" presName="composite3" presStyleCnt="0"/>
      <dgm:spPr/>
    </dgm:pt>
    <dgm:pt modelId="{1AB78844-7EEA-4FFA-A269-1431E985F8E1}" type="pres">
      <dgm:prSet presAssocID="{ACD507E6-DF99-4D93-AA71-86AD14EDDA82}" presName="image3" presStyleLbl="node3" presStyleIdx="4" presStyleCnt="5"/>
      <dgm:spPr>
        <a:solidFill>
          <a:srgbClr val="CF3338"/>
        </a:solidFill>
      </dgm:spPr>
    </dgm:pt>
    <dgm:pt modelId="{B4988BA3-F9A8-4D7F-8FB4-1BF61A68E207}" type="pres">
      <dgm:prSet presAssocID="{ACD507E6-DF99-4D93-AA71-86AD14EDDA82}" presName="text3" presStyleLbl="revTx" presStyleIdx="7" presStyleCnt="8">
        <dgm:presLayoutVars>
          <dgm:chPref val="3"/>
        </dgm:presLayoutVars>
      </dgm:prSet>
      <dgm:spPr/>
    </dgm:pt>
    <dgm:pt modelId="{C3DF828B-A7E5-48A3-8E60-5718DA617EBC}" type="pres">
      <dgm:prSet presAssocID="{ACD507E6-DF99-4D93-AA71-86AD14EDDA82}" presName="hierChild4"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B778FC03-A781-4443-84FB-E7C14A004B38}" type="presOf" srcId="{7D6E8332-894C-498D-BE66-A552C178D0F2}" destId="{20C9798A-B1DC-479F-9C7D-3750A9A28E41}" srcOrd="0" destOrd="0" presId="urn:microsoft.com/office/officeart/2009/layout/CirclePictureHierarchy"/>
    <dgm:cxn modelId="{BDD0C905-8D59-40CC-9E44-8FB2D0A35A58}" type="presOf" srcId="{1C60E7D1-5A27-44F2-8AEB-B3A99780C8F4}" destId="{A5450CFF-36D0-4CC0-850F-D5440B1D6428}" srcOrd="0" destOrd="0" presId="urn:microsoft.com/office/officeart/2009/layout/CirclePictureHierarchy"/>
    <dgm:cxn modelId="{444B6A1A-0EC6-4444-86FD-BD8C0A0AB02D}" srcId="{A405BD51-7647-45AF-8E20-21C93FFC951B}" destId="{C868788A-01CE-4199-86A3-203974468A9F}" srcOrd="0" destOrd="0" parTransId="{CABBD716-8F67-417F-988C-030A8E8866AE}" sibTransId="{FCA2E8E2-95BE-4A04-B3B1-9BADB6D42B13}"/>
    <dgm:cxn modelId="{09F0DB2B-282E-4246-AA62-A41010B032FF}" type="presOf" srcId="{DFE5E4D9-736A-413B-931A-494917B80B74}" destId="{B038DDFE-611D-40FB-BA13-F4D8F47376B4}" srcOrd="0" destOrd="0" presId="urn:microsoft.com/office/officeart/2009/layout/CirclePictureHierarchy"/>
    <dgm:cxn modelId="{7106912C-28EB-485E-8FA3-50F5CA7875D5}" type="presOf" srcId="{D13CE648-3EEA-4F27-8B9C-E4324A244E0A}" destId="{DD48BDD3-FCF7-489F-9C6C-D974DAC24DC1}" srcOrd="0" destOrd="0" presId="urn:microsoft.com/office/officeart/2009/layout/CirclePictureHierarchy"/>
    <dgm:cxn modelId="{EAF79531-320C-47C2-9322-B9351D1188AB}" srcId="{7D6E8332-894C-498D-BE66-A552C178D0F2}" destId="{1C60E7D1-5A27-44F2-8AEB-B3A99780C8F4}" srcOrd="0" destOrd="0" parTransId="{942A7EA2-A3C0-405A-8B5A-7686B873A54F}" sibTransId="{E37433F6-B800-4E07-B57F-F6368CF71F6F}"/>
    <dgm:cxn modelId="{AC563C62-6707-445F-B342-C3604D399C01}" type="presOf" srcId="{64ACA810-B33F-4A34-B93A-34ABA6548314}" destId="{F1AA893D-5431-4427-81E4-1E5B15FDCDE1}"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6D7CC186-5286-4ABC-A022-8543B4A655A8}" type="presOf" srcId="{9108D7F2-B99F-470A-9CD7-5ED5E0E0F56F}" destId="{AB86BE53-D5ED-41C9-A375-C077D0DDCA63}" srcOrd="0" destOrd="0" presId="urn:microsoft.com/office/officeart/2009/layout/CirclePictureHierarchy"/>
    <dgm:cxn modelId="{62D4BB8A-EB3D-4C48-A79C-89743BF672B9}" type="presOf" srcId="{942A7EA2-A3C0-405A-8B5A-7686B873A54F}" destId="{87AAB2B1-5E1E-42B1-9615-E51F67470DB5}"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0132FA98-C7EE-40C7-B959-5F43F55D8F3C}" type="presOf" srcId="{ACD507E6-DF99-4D93-AA71-86AD14EDDA82}" destId="{B4988BA3-F9A8-4D7F-8FB4-1BF61A68E207}" srcOrd="0" destOrd="0" presId="urn:microsoft.com/office/officeart/2009/layout/CirclePictureHierarchy"/>
    <dgm:cxn modelId="{3C25439A-8DBA-449E-9A35-4EB712A65639}" srcId="{E5E962CB-877F-4A13-A575-40D08EA9DDD6}" destId="{7D6E8332-894C-498D-BE66-A552C178D0F2}" srcOrd="0" destOrd="0" parTransId="{E22DE74D-9F5D-4977-AFEF-ED93FEF2DC03}" sibTransId="{E37E3425-5DA6-44CF-9592-6E6BB438E4D4}"/>
    <dgm:cxn modelId="{AEBF3ABC-FA67-46BA-9816-1E10731BDE40}" type="presOf" srcId="{CABBD716-8F67-417F-988C-030A8E8866AE}" destId="{3A953E54-2270-4D8E-935F-27584BE104F5}" srcOrd="0" destOrd="0" presId="urn:microsoft.com/office/officeart/2009/layout/CirclePictureHierarchy"/>
    <dgm:cxn modelId="{8B14FDBC-0627-411C-81BF-79ADCC51540E}" type="presOf" srcId="{C868788A-01CE-4199-86A3-203974468A9F}" destId="{E388EAB4-3EF5-4D27-86BD-F96C9F6C0A8A}" srcOrd="0" destOrd="0" presId="urn:microsoft.com/office/officeart/2009/layout/CirclePictureHierarchy"/>
    <dgm:cxn modelId="{AA1C24BF-F580-4B3A-9359-A9422B539CDA}" type="presOf" srcId="{A405BD51-7647-45AF-8E20-21C93FFC951B}" destId="{756C595C-D459-4116-890C-0FCDF243A72B}" srcOrd="0" destOrd="0" presId="urn:microsoft.com/office/officeart/2009/layout/CirclePictureHierarchy"/>
    <dgm:cxn modelId="{27A9F3D6-D9B4-489B-A09F-5D0D81547623}" type="presOf" srcId="{06DAEF35-E9FB-4835-8D30-F22CB478997D}" destId="{3C69A431-98CC-46BB-929E-D0E8031216C0}"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F0AE58F3-2CC6-4E79-B5F5-4AA460843BFC}" type="presOf" srcId="{95676DD3-9B70-4AAC-B17A-81761AFA61E2}" destId="{6A47B8B8-BC79-482B-A529-8F0E9D2E7792}" srcOrd="0" destOrd="0" presId="urn:microsoft.com/office/officeart/2009/layout/CirclePictureHierarchy"/>
    <dgm:cxn modelId="{D1E98AF8-3E5D-4045-B694-E249A1B945E5}" type="presOf" srcId="{1B492B0F-D181-4B65-8955-1B4D5BE8DDAD}" destId="{01681AD4-BC66-4B90-8F1C-9E59014C1CAF}" srcOrd="0" destOrd="0" presId="urn:microsoft.com/office/officeart/2009/layout/CirclePictureHierarchy"/>
    <dgm:cxn modelId="{4CDB2CF9-067B-4C0C-86CA-AAF9E35DCCBD}" type="presOf" srcId="{7D130B0C-DE52-40B7-A466-0D620F0D6839}" destId="{A633EF57-7E8E-47CB-BCCD-198B0450C484}" srcOrd="0" destOrd="0" presId="urn:microsoft.com/office/officeart/2009/layout/CirclePictureHierarchy"/>
    <dgm:cxn modelId="{28476DFF-4487-4DAE-9C2E-77D6C4F274FE}" srcId="{7D6E8332-894C-498D-BE66-A552C178D0F2}" destId="{A405BD51-7647-45AF-8E20-21C93FFC951B}" srcOrd="1" destOrd="0" parTransId="{1B492B0F-D181-4B65-8955-1B4D5BE8DDAD}" sibTransId="{2E9EBE68-E77A-4C5C-A0BE-6788800B17A7}"/>
    <dgm:cxn modelId="{D2392141-F3AD-45FA-981E-3F926A8C621C}" type="presParOf" srcId="{0F5E97FF-6A27-4FB2-BA0F-DC9E9EC37468}" destId="{DD3AFE16-7BB6-48DB-A5E8-E69618E9AFAA}" srcOrd="0" destOrd="0" presId="urn:microsoft.com/office/officeart/2009/layout/CirclePictureHierarchy"/>
    <dgm:cxn modelId="{260D4C0E-D0CE-44B4-9B73-3942F825CBAB}" type="presParOf" srcId="{DD3AFE16-7BB6-48DB-A5E8-E69618E9AFAA}" destId="{43ED4F05-066E-4F03-BC28-D56FC9E1D425}" srcOrd="0" destOrd="0" presId="urn:microsoft.com/office/officeart/2009/layout/CirclePictureHierarchy"/>
    <dgm:cxn modelId="{B822E1F8-9CB2-4286-8DFF-93368E9742E1}" type="presParOf" srcId="{43ED4F05-066E-4F03-BC28-D56FC9E1D425}" destId="{1009AA9B-3FE2-4564-9EEB-23FC00AE6337}" srcOrd="0" destOrd="0" presId="urn:microsoft.com/office/officeart/2009/layout/CirclePictureHierarchy"/>
    <dgm:cxn modelId="{7FE9C4A7-0E9C-4057-BCE7-7B263F0E47A0}" type="presParOf" srcId="{43ED4F05-066E-4F03-BC28-D56FC9E1D425}" destId="{20C9798A-B1DC-479F-9C7D-3750A9A28E41}" srcOrd="1" destOrd="0" presId="urn:microsoft.com/office/officeart/2009/layout/CirclePictureHierarchy"/>
    <dgm:cxn modelId="{8DF65028-F9C4-4B8F-9C6D-1875B3CBBBC5}" type="presParOf" srcId="{DD3AFE16-7BB6-48DB-A5E8-E69618E9AFAA}" destId="{1773EC32-616B-4C62-94D8-20C982BBEBDA}" srcOrd="1" destOrd="0" presId="urn:microsoft.com/office/officeart/2009/layout/CirclePictureHierarchy"/>
    <dgm:cxn modelId="{666C81CA-2E2D-4613-AB80-F18B59DC5ABE}" type="presParOf" srcId="{1773EC32-616B-4C62-94D8-20C982BBEBDA}" destId="{87AAB2B1-5E1E-42B1-9615-E51F67470DB5}" srcOrd="0" destOrd="0" presId="urn:microsoft.com/office/officeart/2009/layout/CirclePictureHierarchy"/>
    <dgm:cxn modelId="{BE677BA8-2D57-4C10-A36C-E43BCD76E14B}" type="presParOf" srcId="{1773EC32-616B-4C62-94D8-20C982BBEBDA}" destId="{B880D4C6-4474-4950-BE6D-AAAE8A027B7E}" srcOrd="1" destOrd="0" presId="urn:microsoft.com/office/officeart/2009/layout/CirclePictureHierarchy"/>
    <dgm:cxn modelId="{0F4BFF01-CBDA-48D5-A867-AA65163E685B}" type="presParOf" srcId="{B880D4C6-4474-4950-BE6D-AAAE8A027B7E}" destId="{6DC7F60E-D4EE-450C-9B32-715A54F355DC}" srcOrd="0" destOrd="0" presId="urn:microsoft.com/office/officeart/2009/layout/CirclePictureHierarchy"/>
    <dgm:cxn modelId="{65BAE113-E860-4336-A206-B68EB5B651A5}" type="presParOf" srcId="{6DC7F60E-D4EE-450C-9B32-715A54F355DC}" destId="{0EC82F2C-CA1B-4A34-AF62-64A49F0907A9}" srcOrd="0" destOrd="0" presId="urn:microsoft.com/office/officeart/2009/layout/CirclePictureHierarchy"/>
    <dgm:cxn modelId="{9233CBAC-E07C-4680-8B06-62DB86D387ED}" type="presParOf" srcId="{6DC7F60E-D4EE-450C-9B32-715A54F355DC}" destId="{A5450CFF-36D0-4CC0-850F-D5440B1D6428}" srcOrd="1" destOrd="0" presId="urn:microsoft.com/office/officeart/2009/layout/CirclePictureHierarchy"/>
    <dgm:cxn modelId="{910088BF-F8A7-431A-91ED-0FC69AC47D41}" type="presParOf" srcId="{B880D4C6-4474-4950-BE6D-AAAE8A027B7E}" destId="{39AFAC78-4C12-4417-B7AD-8F6E43A68236}" srcOrd="1" destOrd="0" presId="urn:microsoft.com/office/officeart/2009/layout/CirclePictureHierarchy"/>
    <dgm:cxn modelId="{8BE1BAB7-106E-4108-8FD0-E0DC704F3788}" type="presParOf" srcId="{39AFAC78-4C12-4417-B7AD-8F6E43A68236}" destId="{DD48BDD3-FCF7-489F-9C6C-D974DAC24DC1}" srcOrd="0" destOrd="0" presId="urn:microsoft.com/office/officeart/2009/layout/CirclePictureHierarchy"/>
    <dgm:cxn modelId="{2F3BB380-209E-43DB-918E-317417F533F3}" type="presParOf" srcId="{39AFAC78-4C12-4417-B7AD-8F6E43A68236}" destId="{D686DBDD-2DB6-4CB1-91B0-D630F8977E94}" srcOrd="1" destOrd="0" presId="urn:microsoft.com/office/officeart/2009/layout/CirclePictureHierarchy"/>
    <dgm:cxn modelId="{1A28D6A7-F933-48AF-B63B-85AE6622CFC3}" type="presParOf" srcId="{D686DBDD-2DB6-4CB1-91B0-D630F8977E94}" destId="{983786A4-B326-47F2-9518-AAAFE7D53BFA}" srcOrd="0" destOrd="0" presId="urn:microsoft.com/office/officeart/2009/layout/CirclePictureHierarchy"/>
    <dgm:cxn modelId="{13955668-052C-4F00-B227-27F3876F387A}" type="presParOf" srcId="{983786A4-B326-47F2-9518-AAAFE7D53BFA}" destId="{C1CF1683-1A9D-4D43-9406-72AFC8B9CC57}" srcOrd="0" destOrd="0" presId="urn:microsoft.com/office/officeart/2009/layout/CirclePictureHierarchy"/>
    <dgm:cxn modelId="{68E793DC-D188-42A0-B24A-D6980A2E491A}" type="presParOf" srcId="{983786A4-B326-47F2-9518-AAAFE7D53BFA}" destId="{A633EF57-7E8E-47CB-BCCD-198B0450C484}" srcOrd="1" destOrd="0" presId="urn:microsoft.com/office/officeart/2009/layout/CirclePictureHierarchy"/>
    <dgm:cxn modelId="{444046D3-C011-40F4-BA43-4F20CC2C3923}" type="presParOf" srcId="{D686DBDD-2DB6-4CB1-91B0-D630F8977E94}" destId="{E9050D52-A09A-46A2-A662-DD988474C427}" srcOrd="1" destOrd="0" presId="urn:microsoft.com/office/officeart/2009/layout/CirclePictureHierarchy"/>
    <dgm:cxn modelId="{CBF359DC-8099-4585-88AC-46113AE79649}" type="presParOf" srcId="{39AFAC78-4C12-4417-B7AD-8F6E43A68236}" destId="{3C69A431-98CC-46BB-929E-D0E8031216C0}" srcOrd="2" destOrd="0" presId="urn:microsoft.com/office/officeart/2009/layout/CirclePictureHierarchy"/>
    <dgm:cxn modelId="{C4DCC8AF-9727-4E66-9A7B-DDD2CF5C76EC}" type="presParOf" srcId="{39AFAC78-4C12-4417-B7AD-8F6E43A68236}" destId="{CC742985-7923-42F6-9A71-09B28F796C8F}" srcOrd="3" destOrd="0" presId="urn:microsoft.com/office/officeart/2009/layout/CirclePictureHierarchy"/>
    <dgm:cxn modelId="{E44E13C2-4E4E-4DC5-8962-5622AD64A1BC}" type="presParOf" srcId="{CC742985-7923-42F6-9A71-09B28F796C8F}" destId="{430E7E1E-61DA-4D66-A6EA-D19D17ABA30D}" srcOrd="0" destOrd="0" presId="urn:microsoft.com/office/officeart/2009/layout/CirclePictureHierarchy"/>
    <dgm:cxn modelId="{DB40D2D1-EF5E-471E-A80D-622AAFDC4AC4}" type="presParOf" srcId="{430E7E1E-61DA-4D66-A6EA-D19D17ABA30D}" destId="{75BE8E6F-2998-418F-AA21-610C3926C412}" srcOrd="0" destOrd="0" presId="urn:microsoft.com/office/officeart/2009/layout/CirclePictureHierarchy"/>
    <dgm:cxn modelId="{D468435C-C394-4B75-A49A-62686B19E448}" type="presParOf" srcId="{430E7E1E-61DA-4D66-A6EA-D19D17ABA30D}" destId="{B038DDFE-611D-40FB-BA13-F4D8F47376B4}" srcOrd="1" destOrd="0" presId="urn:microsoft.com/office/officeart/2009/layout/CirclePictureHierarchy"/>
    <dgm:cxn modelId="{72CDBEF8-6BDE-4298-996C-ECA553C751F3}" type="presParOf" srcId="{CC742985-7923-42F6-9A71-09B28F796C8F}" destId="{40F964E4-8630-484D-95DA-4DD70879E592}" srcOrd="1" destOrd="0" presId="urn:microsoft.com/office/officeart/2009/layout/CirclePictureHierarchy"/>
    <dgm:cxn modelId="{CBF2B0C4-9293-4B88-904D-BCDB51E41119}" type="presParOf" srcId="{39AFAC78-4C12-4417-B7AD-8F6E43A68236}" destId="{AB86BE53-D5ED-41C9-A375-C077D0DDCA63}" srcOrd="4" destOrd="0" presId="urn:microsoft.com/office/officeart/2009/layout/CirclePictureHierarchy"/>
    <dgm:cxn modelId="{520057CF-17D0-46D6-9F44-C412D5551A6B}" type="presParOf" srcId="{39AFAC78-4C12-4417-B7AD-8F6E43A68236}" destId="{91D8E3A7-500F-4710-9896-47550FE5ABDA}" srcOrd="5" destOrd="0" presId="urn:microsoft.com/office/officeart/2009/layout/CirclePictureHierarchy"/>
    <dgm:cxn modelId="{3037164A-FA87-44DE-9B6C-7FFD6B1D7FA7}" type="presParOf" srcId="{91D8E3A7-500F-4710-9896-47550FE5ABDA}" destId="{10B9FC02-61E8-4FD9-A284-9FB3F7148F92}" srcOrd="0" destOrd="0" presId="urn:microsoft.com/office/officeart/2009/layout/CirclePictureHierarchy"/>
    <dgm:cxn modelId="{E2B8A0C8-7C79-48B9-A4C9-7D79147E82C1}" type="presParOf" srcId="{10B9FC02-61E8-4FD9-A284-9FB3F7148F92}" destId="{A97A5EC9-C14B-445C-BAC2-BDF992A5A4A0}" srcOrd="0" destOrd="0" presId="urn:microsoft.com/office/officeart/2009/layout/CirclePictureHierarchy"/>
    <dgm:cxn modelId="{ED696FDC-6EB2-4794-94B0-36DDC75AB669}" type="presParOf" srcId="{10B9FC02-61E8-4FD9-A284-9FB3F7148F92}" destId="{6A47B8B8-BC79-482B-A529-8F0E9D2E7792}" srcOrd="1" destOrd="0" presId="urn:microsoft.com/office/officeart/2009/layout/CirclePictureHierarchy"/>
    <dgm:cxn modelId="{2336D4FC-2369-4CE0-84A7-5BF0FBBAC222}" type="presParOf" srcId="{91D8E3A7-500F-4710-9896-47550FE5ABDA}" destId="{256A125F-027F-4580-88E0-E4AD0F5707E9}" srcOrd="1" destOrd="0" presId="urn:microsoft.com/office/officeart/2009/layout/CirclePictureHierarchy"/>
    <dgm:cxn modelId="{1D6EF660-60E2-4541-A9D8-41CC9234C814}" type="presParOf" srcId="{1773EC32-616B-4C62-94D8-20C982BBEBDA}" destId="{01681AD4-BC66-4B90-8F1C-9E59014C1CAF}" srcOrd="2" destOrd="0" presId="urn:microsoft.com/office/officeart/2009/layout/CirclePictureHierarchy"/>
    <dgm:cxn modelId="{D3E5F094-02AB-4D41-BD87-680328223837}" type="presParOf" srcId="{1773EC32-616B-4C62-94D8-20C982BBEBDA}" destId="{34C43FA0-0E55-44D3-AC37-492CF630DAD3}" srcOrd="3" destOrd="0" presId="urn:microsoft.com/office/officeart/2009/layout/CirclePictureHierarchy"/>
    <dgm:cxn modelId="{A8D7963A-2FD5-44C4-837A-4807083F77A0}" type="presParOf" srcId="{34C43FA0-0E55-44D3-AC37-492CF630DAD3}" destId="{7292A907-1A5E-4678-A37C-6992941AFEFA}" srcOrd="0" destOrd="0" presId="urn:microsoft.com/office/officeart/2009/layout/CirclePictureHierarchy"/>
    <dgm:cxn modelId="{D20A2783-36A4-4976-82AA-8F474AAB5C4D}" type="presParOf" srcId="{7292A907-1A5E-4678-A37C-6992941AFEFA}" destId="{0D703642-B286-4FCF-919D-492CEAD1AAEF}" srcOrd="0" destOrd="0" presId="urn:microsoft.com/office/officeart/2009/layout/CirclePictureHierarchy"/>
    <dgm:cxn modelId="{4F36D3CC-2226-4C92-89AA-F13E35B50794}" type="presParOf" srcId="{7292A907-1A5E-4678-A37C-6992941AFEFA}" destId="{756C595C-D459-4116-890C-0FCDF243A72B}" srcOrd="1" destOrd="0" presId="urn:microsoft.com/office/officeart/2009/layout/CirclePictureHierarchy"/>
    <dgm:cxn modelId="{11651D54-6E22-496F-AC1F-53B91B2F56FD}" type="presParOf" srcId="{34C43FA0-0E55-44D3-AC37-492CF630DAD3}" destId="{BAC2D00C-6E57-48A3-A2F6-2F7BF386214D}" srcOrd="1" destOrd="0" presId="urn:microsoft.com/office/officeart/2009/layout/CirclePictureHierarchy"/>
    <dgm:cxn modelId="{D01F1101-57C5-495A-83C2-F831873D2EA2}" type="presParOf" srcId="{BAC2D00C-6E57-48A3-A2F6-2F7BF386214D}" destId="{3A953E54-2270-4D8E-935F-27584BE104F5}" srcOrd="0" destOrd="0" presId="urn:microsoft.com/office/officeart/2009/layout/CirclePictureHierarchy"/>
    <dgm:cxn modelId="{57F037F1-8D52-49B9-AE2D-63E0291BFBB9}" type="presParOf" srcId="{BAC2D00C-6E57-48A3-A2F6-2F7BF386214D}" destId="{EE602BC8-F825-4AF7-8728-950C9C89B6A0}" srcOrd="1" destOrd="0" presId="urn:microsoft.com/office/officeart/2009/layout/CirclePictureHierarchy"/>
    <dgm:cxn modelId="{96129E39-53A9-44EF-80C0-7F738F285E83}" type="presParOf" srcId="{EE602BC8-F825-4AF7-8728-950C9C89B6A0}" destId="{D34508A8-30FE-4D88-8B41-D58459FEB0E2}" srcOrd="0" destOrd="0" presId="urn:microsoft.com/office/officeart/2009/layout/CirclePictureHierarchy"/>
    <dgm:cxn modelId="{DD5EF61C-1132-4E43-9FAB-93716700A629}" type="presParOf" srcId="{D34508A8-30FE-4D88-8B41-D58459FEB0E2}" destId="{29FF6941-A2F0-4F5E-A260-FA54E556977F}" srcOrd="0" destOrd="0" presId="urn:microsoft.com/office/officeart/2009/layout/CirclePictureHierarchy"/>
    <dgm:cxn modelId="{2F173987-9762-42C9-8287-A5BA961F218B}" type="presParOf" srcId="{D34508A8-30FE-4D88-8B41-D58459FEB0E2}" destId="{E388EAB4-3EF5-4D27-86BD-F96C9F6C0A8A}" srcOrd="1" destOrd="0" presId="urn:microsoft.com/office/officeart/2009/layout/CirclePictureHierarchy"/>
    <dgm:cxn modelId="{ED6524B2-D589-466B-B30D-4CF57B51A1A0}" type="presParOf" srcId="{EE602BC8-F825-4AF7-8728-950C9C89B6A0}" destId="{E499A6F1-0ED1-4157-AE20-0277B09678E8}" srcOrd="1" destOrd="0" presId="urn:microsoft.com/office/officeart/2009/layout/CirclePictureHierarchy"/>
    <dgm:cxn modelId="{CE475A85-98C8-4D5F-A894-6B744558FC4B}" type="presParOf" srcId="{BAC2D00C-6E57-48A3-A2F6-2F7BF386214D}" destId="{F1AA893D-5431-4427-81E4-1E5B15FDCDE1}" srcOrd="2" destOrd="0" presId="urn:microsoft.com/office/officeart/2009/layout/CirclePictureHierarchy"/>
    <dgm:cxn modelId="{16164B56-D022-4997-93EA-4B06FD21587E}" type="presParOf" srcId="{BAC2D00C-6E57-48A3-A2F6-2F7BF386214D}" destId="{8C89087B-6AE0-4786-80ED-8A031A3B724D}" srcOrd="3" destOrd="0" presId="urn:microsoft.com/office/officeart/2009/layout/CirclePictureHierarchy"/>
    <dgm:cxn modelId="{941A78D9-F8D9-40F8-9707-59A79D53D0F5}" type="presParOf" srcId="{8C89087B-6AE0-4786-80ED-8A031A3B724D}" destId="{1E88D508-9729-4A11-ADD1-DD51D57CDB4C}" srcOrd="0" destOrd="0" presId="urn:microsoft.com/office/officeart/2009/layout/CirclePictureHierarchy"/>
    <dgm:cxn modelId="{6A6A1412-1581-456D-AF42-1E32B12B3955}" type="presParOf" srcId="{1E88D508-9729-4A11-ADD1-DD51D57CDB4C}" destId="{1AB78844-7EEA-4FFA-A269-1431E985F8E1}" srcOrd="0" destOrd="0" presId="urn:microsoft.com/office/officeart/2009/layout/CirclePictureHierarchy"/>
    <dgm:cxn modelId="{96FD5666-7E06-41BD-97AC-24527A9E2614}" type="presParOf" srcId="{1E88D508-9729-4A11-ADD1-DD51D57CDB4C}" destId="{B4988BA3-F9A8-4D7F-8FB4-1BF61A68E207}" srcOrd="1" destOrd="0" presId="urn:microsoft.com/office/officeart/2009/layout/CirclePictureHierarchy"/>
    <dgm:cxn modelId="{37EB703E-5CF2-47A9-BCD5-057CB5E7425E}" type="presParOf" srcId="{8C89087B-6AE0-4786-80ED-8A031A3B724D}" destId="{C3DF828B-A7E5-48A3-8E60-5718DA617EBC}"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C60E7D1-5A27-44F2-8AEB-B3A99780C8F4}">
      <dgm:prSet phldrT="[Text]" custT="1"/>
      <dgm:spPr/>
      <dgm:t>
        <a:bodyPr/>
        <a:lstStyle/>
        <a:p>
          <a:r>
            <a:rPr lang="en-US" sz="2400" b="1" dirty="0">
              <a:latin typeface="Gidole" panose="020B0604020202020204" charset="0"/>
            </a:rPr>
            <a:t>Categorical</a:t>
          </a:r>
        </a:p>
      </dgm:t>
    </dgm:pt>
    <dgm:pt modelId="{942A7EA2-A3C0-405A-8B5A-7686B873A54F}" type="parTrans" cxnId="{EAF79531-320C-47C2-9322-B9351D1188AB}">
      <dgm:prSet/>
      <dgm:spPr>
        <a:ln>
          <a:solidFill>
            <a:srgbClr val="3D3935"/>
          </a:solidFill>
        </a:ln>
      </dgm:spPr>
      <dgm:t>
        <a:bodyPr/>
        <a:lstStyle/>
        <a:p>
          <a:endParaRPr lang="en-US" b="1"/>
        </a:p>
      </dgm:t>
    </dgm:pt>
    <dgm:pt modelId="{E37433F6-B800-4E07-B57F-F6368CF71F6F}" type="sibTrans" cxnId="{EAF79531-320C-47C2-9322-B9351D1188AB}">
      <dgm:prSet/>
      <dgm:spPr/>
      <dgm:t>
        <a:bodyPr/>
        <a:lstStyle/>
        <a:p>
          <a:endParaRPr lang="en-US" b="1"/>
        </a:p>
      </dgm:t>
    </dgm:pt>
    <dgm:pt modelId="{7D130B0C-DE52-40B7-A466-0D620F0D6839}">
      <dgm:prSet phldrT="[Text]" custT="1"/>
      <dgm:spPr/>
      <dgm:t>
        <a:bodyPr/>
        <a:lstStyle/>
        <a:p>
          <a:r>
            <a:rPr lang="en-US" sz="2400" b="1" dirty="0">
              <a:latin typeface="Gidole" panose="020B0604020202020204" charset="0"/>
            </a:rPr>
            <a:t>Binary</a:t>
          </a:r>
        </a:p>
      </dgm:t>
    </dgm:pt>
    <dgm:pt modelId="{D13CE648-3EEA-4F27-8B9C-E4324A244E0A}" type="parTrans" cxnId="{3EEFC858-5AF6-485E-A14E-B8019B8F2101}">
      <dgm:prSet/>
      <dgm:spPr>
        <a:ln>
          <a:solidFill>
            <a:srgbClr val="3D3935"/>
          </a:solidFill>
        </a:ln>
      </dgm:spPr>
      <dgm:t>
        <a:bodyPr/>
        <a:lstStyle/>
        <a:p>
          <a:endParaRPr lang="en-US" b="1"/>
        </a:p>
      </dgm:t>
    </dgm:pt>
    <dgm:pt modelId="{E6110B8A-02E5-4808-AE36-C30EB492AD23}" type="sibTrans" cxnId="{3EEFC858-5AF6-485E-A14E-B8019B8F2101}">
      <dgm:prSet/>
      <dgm:spPr/>
      <dgm:t>
        <a:bodyPr/>
        <a:lstStyle/>
        <a:p>
          <a:endParaRPr lang="en-US" b="1"/>
        </a:p>
      </dgm:t>
    </dgm:pt>
    <dgm:pt modelId="{DFE5E4D9-736A-413B-931A-494917B80B74}">
      <dgm:prSet phldrT="[Text]" custT="1"/>
      <dgm:spPr/>
      <dgm:t>
        <a:bodyPr/>
        <a:lstStyle/>
        <a:p>
          <a:r>
            <a:rPr lang="en-US" sz="2400" b="1" dirty="0">
              <a:latin typeface="Gidole" panose="020B0604020202020204" charset="0"/>
            </a:rPr>
            <a:t>Nominal</a:t>
          </a:r>
        </a:p>
      </dgm:t>
    </dgm:pt>
    <dgm:pt modelId="{06DAEF35-E9FB-4835-8D30-F22CB478997D}" type="parTrans" cxnId="{C0C5AC01-C4ED-47EA-9385-E68724BD0755}">
      <dgm:prSet/>
      <dgm:spPr/>
      <dgm:t>
        <a:bodyPr/>
        <a:lstStyle/>
        <a:p>
          <a:endParaRPr lang="en-US" b="1"/>
        </a:p>
      </dgm:t>
    </dgm:pt>
    <dgm:pt modelId="{B3816412-06A7-4D1C-9816-26F6FA2C951D}" type="sibTrans" cxnId="{C0C5AC01-C4ED-47EA-9385-E68724BD0755}">
      <dgm:prSet/>
      <dgm:spPr/>
      <dgm:t>
        <a:bodyPr/>
        <a:lstStyle/>
        <a:p>
          <a:endParaRPr lang="en-US" b="1"/>
        </a:p>
      </dgm:t>
    </dgm:pt>
    <dgm:pt modelId="{95676DD3-9B70-4AAC-B17A-81761AFA61E2}">
      <dgm:prSet phldrT="[Text]" custT="1"/>
      <dgm:spPr/>
      <dgm:t>
        <a:bodyPr/>
        <a:lstStyle/>
        <a:p>
          <a:r>
            <a:rPr lang="en-US" sz="2400" b="1" dirty="0">
              <a:latin typeface="Gidole" panose="020B0604020202020204" charset="0"/>
            </a:rPr>
            <a:t>Ordinal</a:t>
          </a:r>
        </a:p>
      </dgm:t>
    </dgm:pt>
    <dgm:pt modelId="{9108D7F2-B99F-470A-9CD7-5ED5E0E0F56F}" type="parTrans" cxnId="{23BA00DD-C3EF-4EE3-B3EC-31F714D49E2E}">
      <dgm:prSet/>
      <dgm:spPr>
        <a:ln>
          <a:solidFill>
            <a:srgbClr val="3D3935"/>
          </a:solidFill>
        </a:ln>
      </dgm:spPr>
      <dgm:t>
        <a:bodyPr/>
        <a:lstStyle/>
        <a:p>
          <a:endParaRPr lang="en-US" b="1"/>
        </a:p>
      </dgm:t>
    </dgm:pt>
    <dgm:pt modelId="{83AB9522-0843-457A-AFEB-58B2E7237CC6}" type="sibTrans" cxnId="{23BA00DD-C3EF-4EE3-B3EC-31F714D49E2E}">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131C407A-CA4F-45BC-BE0D-FE35E3742C46}" type="pres">
      <dgm:prSet presAssocID="{1C60E7D1-5A27-44F2-8AEB-B3A99780C8F4}" presName="hierRoot1" presStyleCnt="0"/>
      <dgm:spPr/>
    </dgm:pt>
    <dgm:pt modelId="{32D9EFA3-A1B1-4843-9241-C47961CD4AC0}" type="pres">
      <dgm:prSet presAssocID="{1C60E7D1-5A27-44F2-8AEB-B3A99780C8F4}" presName="composite" presStyleCnt="0"/>
      <dgm:spPr/>
    </dgm:pt>
    <dgm:pt modelId="{19200797-FB06-48E2-A521-1A4A28F86E05}" type="pres">
      <dgm:prSet presAssocID="{1C60E7D1-5A27-44F2-8AEB-B3A99780C8F4}" presName="image" presStyleLbl="node0" presStyleIdx="0" presStyleCnt="1"/>
      <dgm:spPr>
        <a:solidFill>
          <a:srgbClr val="CF3338"/>
        </a:solidFill>
      </dgm:spPr>
    </dgm:pt>
    <dgm:pt modelId="{DF0CEC2A-2D7E-4CD2-B726-33B69AC13D41}" type="pres">
      <dgm:prSet presAssocID="{1C60E7D1-5A27-44F2-8AEB-B3A99780C8F4}" presName="text" presStyleLbl="revTx" presStyleIdx="0" presStyleCnt="4">
        <dgm:presLayoutVars>
          <dgm:chPref val="3"/>
        </dgm:presLayoutVars>
      </dgm:prSet>
      <dgm:spPr/>
    </dgm:pt>
    <dgm:pt modelId="{38E7FE4A-F293-45DF-9C81-9B990C706282}" type="pres">
      <dgm:prSet presAssocID="{1C60E7D1-5A27-44F2-8AEB-B3A99780C8F4}" presName="hierChild2" presStyleCnt="0"/>
      <dgm:spPr/>
    </dgm:pt>
    <dgm:pt modelId="{06EDC55A-7AAA-4F24-85EE-803CD3FAD3A5}" type="pres">
      <dgm:prSet presAssocID="{D13CE648-3EEA-4F27-8B9C-E4324A244E0A}" presName="Name10" presStyleLbl="parChTrans1D2" presStyleIdx="0" presStyleCnt="3"/>
      <dgm:spPr/>
    </dgm:pt>
    <dgm:pt modelId="{0B18D3BF-33C4-47C9-9C6E-9A6251407301}" type="pres">
      <dgm:prSet presAssocID="{7D130B0C-DE52-40B7-A466-0D620F0D6839}" presName="hierRoot2" presStyleCnt="0"/>
      <dgm:spPr/>
    </dgm:pt>
    <dgm:pt modelId="{C7DBEB23-2C87-4758-A227-FBB68E051192}" type="pres">
      <dgm:prSet presAssocID="{7D130B0C-DE52-40B7-A466-0D620F0D6839}" presName="composite2" presStyleCnt="0"/>
      <dgm:spPr/>
    </dgm:pt>
    <dgm:pt modelId="{1AC472DA-DC50-427A-B9B6-8D4AF1A721C6}" type="pres">
      <dgm:prSet presAssocID="{7D130B0C-DE52-40B7-A466-0D620F0D6839}" presName="image2" presStyleLbl="node2" presStyleIdx="0" presStyleCnt="3"/>
      <dgm:spPr>
        <a:solidFill>
          <a:srgbClr val="CF3338"/>
        </a:solidFill>
      </dgm:spPr>
    </dgm:pt>
    <dgm:pt modelId="{E7213FCE-2463-41F6-9460-82CC3E7583EB}" type="pres">
      <dgm:prSet presAssocID="{7D130B0C-DE52-40B7-A466-0D620F0D6839}" presName="text2" presStyleLbl="revTx" presStyleIdx="1" presStyleCnt="4">
        <dgm:presLayoutVars>
          <dgm:chPref val="3"/>
        </dgm:presLayoutVars>
      </dgm:prSet>
      <dgm:spPr/>
    </dgm:pt>
    <dgm:pt modelId="{664E8B52-B70A-43DB-B5E9-411D366EDDA4}" type="pres">
      <dgm:prSet presAssocID="{7D130B0C-DE52-40B7-A466-0D620F0D6839}" presName="hierChild3" presStyleCnt="0"/>
      <dgm:spPr/>
    </dgm:pt>
    <dgm:pt modelId="{92F4DED8-28D4-4342-8705-94B95D9A4ACE}" type="pres">
      <dgm:prSet presAssocID="{06DAEF35-E9FB-4835-8D30-F22CB478997D}" presName="Name10" presStyleLbl="parChTrans1D2" presStyleIdx="1" presStyleCnt="3"/>
      <dgm:spPr/>
    </dgm:pt>
    <dgm:pt modelId="{9DE89D94-DB0D-4AE5-A353-0827CECB109F}" type="pres">
      <dgm:prSet presAssocID="{DFE5E4D9-736A-413B-931A-494917B80B74}" presName="hierRoot2" presStyleCnt="0"/>
      <dgm:spPr/>
    </dgm:pt>
    <dgm:pt modelId="{7ABE45BA-7F61-47A7-85A0-ABD866D200F5}" type="pres">
      <dgm:prSet presAssocID="{DFE5E4D9-736A-413B-931A-494917B80B74}" presName="composite2" presStyleCnt="0"/>
      <dgm:spPr/>
    </dgm:pt>
    <dgm:pt modelId="{D85368BC-4140-4808-9EB8-986D185EC83E}" type="pres">
      <dgm:prSet presAssocID="{DFE5E4D9-736A-413B-931A-494917B80B74}" presName="image2" presStyleLbl="node2" presStyleIdx="1" presStyleCnt="3"/>
      <dgm:spPr>
        <a:solidFill>
          <a:srgbClr val="CF3338"/>
        </a:solidFill>
      </dgm:spPr>
    </dgm:pt>
    <dgm:pt modelId="{D776ED96-1675-48FA-9EBB-A8615D6A744D}" type="pres">
      <dgm:prSet presAssocID="{DFE5E4D9-736A-413B-931A-494917B80B74}" presName="text2" presStyleLbl="revTx" presStyleIdx="2" presStyleCnt="4">
        <dgm:presLayoutVars>
          <dgm:chPref val="3"/>
        </dgm:presLayoutVars>
      </dgm:prSet>
      <dgm:spPr/>
    </dgm:pt>
    <dgm:pt modelId="{2280832E-5DEB-42D7-8B8E-D48082E1B23D}" type="pres">
      <dgm:prSet presAssocID="{DFE5E4D9-736A-413B-931A-494917B80B74}" presName="hierChild3" presStyleCnt="0"/>
      <dgm:spPr/>
    </dgm:pt>
    <dgm:pt modelId="{454856C7-8A44-4FF5-B8E5-0DF6B7AA95E0}" type="pres">
      <dgm:prSet presAssocID="{9108D7F2-B99F-470A-9CD7-5ED5E0E0F56F}" presName="Name10" presStyleLbl="parChTrans1D2" presStyleIdx="2" presStyleCnt="3"/>
      <dgm:spPr/>
    </dgm:pt>
    <dgm:pt modelId="{E836AF7E-2986-42BF-A62A-3749E86289C3}" type="pres">
      <dgm:prSet presAssocID="{95676DD3-9B70-4AAC-B17A-81761AFA61E2}" presName="hierRoot2" presStyleCnt="0"/>
      <dgm:spPr/>
    </dgm:pt>
    <dgm:pt modelId="{E3EDA80B-6D29-4DEF-A84A-0CAFD61E3318}" type="pres">
      <dgm:prSet presAssocID="{95676DD3-9B70-4AAC-B17A-81761AFA61E2}" presName="composite2" presStyleCnt="0"/>
      <dgm:spPr/>
    </dgm:pt>
    <dgm:pt modelId="{3F43EA89-FA96-41DA-8746-DDC9B854BA79}" type="pres">
      <dgm:prSet presAssocID="{95676DD3-9B70-4AAC-B17A-81761AFA61E2}" presName="image2" presStyleLbl="node2" presStyleIdx="2" presStyleCnt="3"/>
      <dgm:spPr>
        <a:solidFill>
          <a:srgbClr val="CF3338"/>
        </a:solidFill>
      </dgm:spPr>
    </dgm:pt>
    <dgm:pt modelId="{1CA5F767-C0FF-4537-8507-C22ED0AD6CA0}" type="pres">
      <dgm:prSet presAssocID="{95676DD3-9B70-4AAC-B17A-81761AFA61E2}" presName="text2" presStyleLbl="revTx" presStyleIdx="3" presStyleCnt="4">
        <dgm:presLayoutVars>
          <dgm:chPref val="3"/>
        </dgm:presLayoutVars>
      </dgm:prSet>
      <dgm:spPr/>
    </dgm:pt>
    <dgm:pt modelId="{0249F28B-68F7-4AEF-A801-FE69960E8257}" type="pres">
      <dgm:prSet presAssocID="{95676DD3-9B70-4AAC-B17A-81761AFA61E2}" presName="hierChild3" presStyleCnt="0"/>
      <dgm:spPr/>
    </dgm:pt>
  </dgm:ptLst>
  <dgm:cxnLst>
    <dgm:cxn modelId="{C0C5AC01-C4ED-47EA-9385-E68724BD0755}" srcId="{1C60E7D1-5A27-44F2-8AEB-B3A99780C8F4}" destId="{DFE5E4D9-736A-413B-931A-494917B80B74}" srcOrd="1" destOrd="0" parTransId="{06DAEF35-E9FB-4835-8D30-F22CB478997D}" sibTransId="{B3816412-06A7-4D1C-9816-26F6FA2C951D}"/>
    <dgm:cxn modelId="{1F0C8605-0D1A-4539-B19D-298EC07737B7}" type="presOf" srcId="{9108D7F2-B99F-470A-9CD7-5ED5E0E0F56F}" destId="{454856C7-8A44-4FF5-B8E5-0DF6B7AA95E0}" srcOrd="0" destOrd="0" presId="urn:microsoft.com/office/officeart/2009/layout/CirclePictureHierarchy"/>
    <dgm:cxn modelId="{E26F931A-C172-4EF2-9235-6AACA1750BBD}" type="presOf" srcId="{7D130B0C-DE52-40B7-A466-0D620F0D6839}" destId="{E7213FCE-2463-41F6-9460-82CC3E7583EB}" srcOrd="0" destOrd="0" presId="urn:microsoft.com/office/officeart/2009/layout/CirclePictureHierarchy"/>
    <dgm:cxn modelId="{659F931B-7567-43C5-BCEB-1037A634D2CB}" type="presOf" srcId="{DFE5E4D9-736A-413B-931A-494917B80B74}" destId="{D776ED96-1675-48FA-9EBB-A8615D6A744D}" srcOrd="0" destOrd="0" presId="urn:microsoft.com/office/officeart/2009/layout/CirclePictureHierarchy"/>
    <dgm:cxn modelId="{EAF79531-320C-47C2-9322-B9351D1188AB}" srcId="{E5E962CB-877F-4A13-A575-40D08EA9DDD6}" destId="{1C60E7D1-5A27-44F2-8AEB-B3A99780C8F4}" srcOrd="0" destOrd="0" parTransId="{942A7EA2-A3C0-405A-8B5A-7686B873A54F}" sibTransId="{E37433F6-B800-4E07-B57F-F6368CF71F6F}"/>
    <dgm:cxn modelId="{FC42444E-23A2-41F6-B290-DAAA87A7B936}" type="presOf" srcId="{06DAEF35-E9FB-4835-8D30-F22CB478997D}" destId="{92F4DED8-28D4-4342-8705-94B95D9A4ACE}" srcOrd="0" destOrd="0" presId="urn:microsoft.com/office/officeart/2009/layout/CirclePictureHierarchy"/>
    <dgm:cxn modelId="{3EEFC858-5AF6-485E-A14E-B8019B8F2101}" srcId="{1C60E7D1-5A27-44F2-8AEB-B3A99780C8F4}" destId="{7D130B0C-DE52-40B7-A466-0D620F0D6839}" srcOrd="0" destOrd="0" parTransId="{D13CE648-3EEA-4F27-8B9C-E4324A244E0A}" sibTransId="{E6110B8A-02E5-4808-AE36-C30EB492AD23}"/>
    <dgm:cxn modelId="{1E56AD7A-B18F-41E3-9AEE-05E7B6924C6C}" type="presOf" srcId="{95676DD3-9B70-4AAC-B17A-81761AFA61E2}" destId="{1CA5F767-C0FF-4537-8507-C22ED0AD6CA0}" srcOrd="0" destOrd="0" presId="urn:microsoft.com/office/officeart/2009/layout/CirclePictureHierarchy"/>
    <dgm:cxn modelId="{DB9D4085-BFCB-4402-B5D5-8CB4A4670CD9}" type="presOf" srcId="{D13CE648-3EEA-4F27-8B9C-E4324A244E0A}" destId="{06EDC55A-7AAA-4F24-85EE-803CD3FAD3A5}" srcOrd="0" destOrd="0" presId="urn:microsoft.com/office/officeart/2009/layout/CirclePictureHierarchy"/>
    <dgm:cxn modelId="{FB09B18A-2B91-416D-A069-A6514637464A}" type="presOf" srcId="{1C60E7D1-5A27-44F2-8AEB-B3A99780C8F4}" destId="{DF0CEC2A-2D7E-4CD2-B726-33B69AC13D41}"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23BA00DD-C3EF-4EE3-B3EC-31F714D49E2E}" srcId="{1C60E7D1-5A27-44F2-8AEB-B3A99780C8F4}" destId="{95676DD3-9B70-4AAC-B17A-81761AFA61E2}" srcOrd="2" destOrd="0" parTransId="{9108D7F2-B99F-470A-9CD7-5ED5E0E0F56F}" sibTransId="{83AB9522-0843-457A-AFEB-58B2E7237CC6}"/>
    <dgm:cxn modelId="{7850B60D-FA30-4B77-AEAF-1D9CAF148CCB}" type="presParOf" srcId="{0F5E97FF-6A27-4FB2-BA0F-DC9E9EC37468}" destId="{131C407A-CA4F-45BC-BE0D-FE35E3742C46}" srcOrd="0" destOrd="0" presId="urn:microsoft.com/office/officeart/2009/layout/CirclePictureHierarchy"/>
    <dgm:cxn modelId="{2B6E2D1A-0623-4AD5-AB80-FF7F2D082AB6}" type="presParOf" srcId="{131C407A-CA4F-45BC-BE0D-FE35E3742C46}" destId="{32D9EFA3-A1B1-4843-9241-C47961CD4AC0}" srcOrd="0" destOrd="0" presId="urn:microsoft.com/office/officeart/2009/layout/CirclePictureHierarchy"/>
    <dgm:cxn modelId="{D707C87C-33A1-45F7-952A-3BC96C997FBB}" type="presParOf" srcId="{32D9EFA3-A1B1-4843-9241-C47961CD4AC0}" destId="{19200797-FB06-48E2-A521-1A4A28F86E05}" srcOrd="0" destOrd="0" presId="urn:microsoft.com/office/officeart/2009/layout/CirclePictureHierarchy"/>
    <dgm:cxn modelId="{1F385EC3-7C5D-4D7E-985B-F6358F9D3804}" type="presParOf" srcId="{32D9EFA3-A1B1-4843-9241-C47961CD4AC0}" destId="{DF0CEC2A-2D7E-4CD2-B726-33B69AC13D41}" srcOrd="1" destOrd="0" presId="urn:microsoft.com/office/officeart/2009/layout/CirclePictureHierarchy"/>
    <dgm:cxn modelId="{B8D0DBAD-C9A7-4CEE-BB4D-93B5338BF6A8}" type="presParOf" srcId="{131C407A-CA4F-45BC-BE0D-FE35E3742C46}" destId="{38E7FE4A-F293-45DF-9C81-9B990C706282}" srcOrd="1" destOrd="0" presId="urn:microsoft.com/office/officeart/2009/layout/CirclePictureHierarchy"/>
    <dgm:cxn modelId="{1B4CE326-7D5C-4E4E-91AE-B41D8E67E024}" type="presParOf" srcId="{38E7FE4A-F293-45DF-9C81-9B990C706282}" destId="{06EDC55A-7AAA-4F24-85EE-803CD3FAD3A5}" srcOrd="0" destOrd="0" presId="urn:microsoft.com/office/officeart/2009/layout/CirclePictureHierarchy"/>
    <dgm:cxn modelId="{8EEE8929-5554-4239-B746-508B65AB2D82}" type="presParOf" srcId="{38E7FE4A-F293-45DF-9C81-9B990C706282}" destId="{0B18D3BF-33C4-47C9-9C6E-9A6251407301}" srcOrd="1" destOrd="0" presId="urn:microsoft.com/office/officeart/2009/layout/CirclePictureHierarchy"/>
    <dgm:cxn modelId="{0E5A0599-55F0-4086-84BB-D1AE09D0414D}" type="presParOf" srcId="{0B18D3BF-33C4-47C9-9C6E-9A6251407301}" destId="{C7DBEB23-2C87-4758-A227-FBB68E051192}" srcOrd="0" destOrd="0" presId="urn:microsoft.com/office/officeart/2009/layout/CirclePictureHierarchy"/>
    <dgm:cxn modelId="{ABBFE2D0-ACCF-4FF3-82A4-BD2DD2020DC7}" type="presParOf" srcId="{C7DBEB23-2C87-4758-A227-FBB68E051192}" destId="{1AC472DA-DC50-427A-B9B6-8D4AF1A721C6}" srcOrd="0" destOrd="0" presId="urn:microsoft.com/office/officeart/2009/layout/CirclePictureHierarchy"/>
    <dgm:cxn modelId="{D9621912-96E1-41F9-9F0E-712B8E69EEFB}" type="presParOf" srcId="{C7DBEB23-2C87-4758-A227-FBB68E051192}" destId="{E7213FCE-2463-41F6-9460-82CC3E7583EB}" srcOrd="1" destOrd="0" presId="urn:microsoft.com/office/officeart/2009/layout/CirclePictureHierarchy"/>
    <dgm:cxn modelId="{F7BA133D-AFFF-4E60-8BA9-9AF1C3942216}" type="presParOf" srcId="{0B18D3BF-33C4-47C9-9C6E-9A6251407301}" destId="{664E8B52-B70A-43DB-B5E9-411D366EDDA4}" srcOrd="1" destOrd="0" presId="urn:microsoft.com/office/officeart/2009/layout/CirclePictureHierarchy"/>
    <dgm:cxn modelId="{81F1F127-C400-4A7E-BAD1-78F61B07B36F}" type="presParOf" srcId="{38E7FE4A-F293-45DF-9C81-9B990C706282}" destId="{92F4DED8-28D4-4342-8705-94B95D9A4ACE}" srcOrd="2" destOrd="0" presId="urn:microsoft.com/office/officeart/2009/layout/CirclePictureHierarchy"/>
    <dgm:cxn modelId="{B75782D3-4DF7-4DEB-A6D7-9F2A3B42E75F}" type="presParOf" srcId="{38E7FE4A-F293-45DF-9C81-9B990C706282}" destId="{9DE89D94-DB0D-4AE5-A353-0827CECB109F}" srcOrd="3" destOrd="0" presId="urn:microsoft.com/office/officeart/2009/layout/CirclePictureHierarchy"/>
    <dgm:cxn modelId="{E1AF967D-45EB-4A8E-AB90-4F99411E93CA}" type="presParOf" srcId="{9DE89D94-DB0D-4AE5-A353-0827CECB109F}" destId="{7ABE45BA-7F61-47A7-85A0-ABD866D200F5}" srcOrd="0" destOrd="0" presId="urn:microsoft.com/office/officeart/2009/layout/CirclePictureHierarchy"/>
    <dgm:cxn modelId="{E0F3DF5B-83C1-4C8D-AB9C-46AA22DB9133}" type="presParOf" srcId="{7ABE45BA-7F61-47A7-85A0-ABD866D200F5}" destId="{D85368BC-4140-4808-9EB8-986D185EC83E}" srcOrd="0" destOrd="0" presId="urn:microsoft.com/office/officeart/2009/layout/CirclePictureHierarchy"/>
    <dgm:cxn modelId="{AD00FE7B-025D-450E-9DB6-1ADB6CF2FD44}" type="presParOf" srcId="{7ABE45BA-7F61-47A7-85A0-ABD866D200F5}" destId="{D776ED96-1675-48FA-9EBB-A8615D6A744D}" srcOrd="1" destOrd="0" presId="urn:microsoft.com/office/officeart/2009/layout/CirclePictureHierarchy"/>
    <dgm:cxn modelId="{7FE8B0A6-C92A-48B6-B43B-768CE4A3F508}" type="presParOf" srcId="{9DE89D94-DB0D-4AE5-A353-0827CECB109F}" destId="{2280832E-5DEB-42D7-8B8E-D48082E1B23D}" srcOrd="1" destOrd="0" presId="urn:microsoft.com/office/officeart/2009/layout/CirclePictureHierarchy"/>
    <dgm:cxn modelId="{84B18A28-3CB0-42F2-8BE8-11DD63BF28B6}" type="presParOf" srcId="{38E7FE4A-F293-45DF-9C81-9B990C706282}" destId="{454856C7-8A44-4FF5-B8E5-0DF6B7AA95E0}" srcOrd="4" destOrd="0" presId="urn:microsoft.com/office/officeart/2009/layout/CirclePictureHierarchy"/>
    <dgm:cxn modelId="{A6C47DA7-04E6-4CF7-B7F2-2773CE571487}" type="presParOf" srcId="{38E7FE4A-F293-45DF-9C81-9B990C706282}" destId="{E836AF7E-2986-42BF-A62A-3749E86289C3}" srcOrd="5" destOrd="0" presId="urn:microsoft.com/office/officeart/2009/layout/CirclePictureHierarchy"/>
    <dgm:cxn modelId="{058B0CC9-1F94-4A45-AA52-696BC381DC0D}" type="presParOf" srcId="{E836AF7E-2986-42BF-A62A-3749E86289C3}" destId="{E3EDA80B-6D29-4DEF-A84A-0CAFD61E3318}" srcOrd="0" destOrd="0" presId="urn:microsoft.com/office/officeart/2009/layout/CirclePictureHierarchy"/>
    <dgm:cxn modelId="{A19264F4-4D85-4691-B524-F56461091B9F}" type="presParOf" srcId="{E3EDA80B-6D29-4DEF-A84A-0CAFD61E3318}" destId="{3F43EA89-FA96-41DA-8746-DDC9B854BA79}" srcOrd="0" destOrd="0" presId="urn:microsoft.com/office/officeart/2009/layout/CirclePictureHierarchy"/>
    <dgm:cxn modelId="{1611FBE4-C89E-4B4B-8C15-64D01540EA90}" type="presParOf" srcId="{E3EDA80B-6D29-4DEF-A84A-0CAFD61E3318}" destId="{1CA5F767-C0FF-4537-8507-C22ED0AD6CA0}" srcOrd="1" destOrd="0" presId="urn:microsoft.com/office/officeart/2009/layout/CirclePictureHierarchy"/>
    <dgm:cxn modelId="{522D29F6-1BB4-46E8-B41B-B3C087ABFF8E}" type="presParOf" srcId="{E836AF7E-2986-42BF-A62A-3749E86289C3}" destId="{0249F28B-68F7-4AEF-A801-FE69960E8257}"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62CB-877F-4A13-A575-40D08EA9DDD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405BD51-7647-45AF-8E20-21C93FFC951B}">
      <dgm:prSet phldrT="[Text]" custT="1"/>
      <dgm:spPr/>
      <dgm:t>
        <a:bodyPr/>
        <a:lstStyle/>
        <a:p>
          <a:r>
            <a:rPr lang="en-US" sz="2400" b="1" dirty="0">
              <a:latin typeface="Gidole" panose="020B0604020202020204" charset="0"/>
            </a:rPr>
            <a:t>Quantitative</a:t>
          </a:r>
        </a:p>
      </dgm:t>
    </dgm:pt>
    <dgm:pt modelId="{1B492B0F-D181-4B65-8955-1B4D5BE8DDAD}" type="parTrans" cxnId="{28476DFF-4487-4DAE-9C2E-77D6C4F274FE}">
      <dgm:prSet/>
      <dgm:spPr>
        <a:ln>
          <a:solidFill>
            <a:srgbClr val="3D3935"/>
          </a:solidFill>
        </a:ln>
      </dgm:spPr>
      <dgm:t>
        <a:bodyPr/>
        <a:lstStyle/>
        <a:p>
          <a:endParaRPr lang="en-US" b="1"/>
        </a:p>
      </dgm:t>
    </dgm:pt>
    <dgm:pt modelId="{2E9EBE68-E77A-4C5C-A0BE-6788800B17A7}" type="sibTrans" cxnId="{28476DFF-4487-4DAE-9C2E-77D6C4F274FE}">
      <dgm:prSet/>
      <dgm:spPr/>
      <dgm:t>
        <a:bodyPr/>
        <a:lstStyle/>
        <a:p>
          <a:endParaRPr lang="en-US" b="1"/>
        </a:p>
      </dgm:t>
    </dgm:pt>
    <dgm:pt modelId="{C868788A-01CE-4199-86A3-203974468A9F}">
      <dgm:prSet phldrT="[Text]" custT="1"/>
      <dgm:spPr/>
      <dgm:t>
        <a:bodyPr/>
        <a:lstStyle/>
        <a:p>
          <a:r>
            <a:rPr lang="en-US" sz="2400" b="1" dirty="0">
              <a:latin typeface="Gidole" panose="020B0604020202020204" charset="0"/>
            </a:rPr>
            <a:t>Discrete</a:t>
          </a:r>
        </a:p>
      </dgm:t>
    </dgm:pt>
    <dgm:pt modelId="{CABBD716-8F67-417F-988C-030A8E8866AE}" type="parTrans" cxnId="{444B6A1A-0EC6-4444-86FD-BD8C0A0AB02D}">
      <dgm:prSet/>
      <dgm:spPr>
        <a:ln>
          <a:solidFill>
            <a:srgbClr val="3D3935"/>
          </a:solidFill>
        </a:ln>
      </dgm:spPr>
      <dgm:t>
        <a:bodyPr/>
        <a:lstStyle/>
        <a:p>
          <a:endParaRPr lang="en-US" b="1"/>
        </a:p>
      </dgm:t>
    </dgm:pt>
    <dgm:pt modelId="{FCA2E8E2-95BE-4A04-B3B1-9BADB6D42B13}" type="sibTrans" cxnId="{444B6A1A-0EC6-4444-86FD-BD8C0A0AB02D}">
      <dgm:prSet/>
      <dgm:spPr/>
      <dgm:t>
        <a:bodyPr/>
        <a:lstStyle/>
        <a:p>
          <a:endParaRPr lang="en-US" b="1"/>
        </a:p>
      </dgm:t>
    </dgm:pt>
    <dgm:pt modelId="{ACD507E6-DF99-4D93-AA71-86AD14EDDA82}">
      <dgm:prSet phldrT="[Text]" custT="1"/>
      <dgm:spPr/>
      <dgm:t>
        <a:bodyPr/>
        <a:lstStyle/>
        <a:p>
          <a:r>
            <a:rPr lang="en-US" sz="2400" b="1" dirty="0">
              <a:latin typeface="Gidole" panose="020B0604020202020204" charset="0"/>
            </a:rPr>
            <a:t>Continuous</a:t>
          </a:r>
        </a:p>
      </dgm:t>
    </dgm:pt>
    <dgm:pt modelId="{64ACA810-B33F-4A34-B93A-34ABA6548314}" type="parTrans" cxnId="{F8DBA594-71C7-4F30-9E7E-BF72FECA4662}">
      <dgm:prSet/>
      <dgm:spPr>
        <a:ln>
          <a:solidFill>
            <a:srgbClr val="3D3935"/>
          </a:solidFill>
        </a:ln>
      </dgm:spPr>
      <dgm:t>
        <a:bodyPr/>
        <a:lstStyle/>
        <a:p>
          <a:endParaRPr lang="en-US" b="1"/>
        </a:p>
      </dgm:t>
    </dgm:pt>
    <dgm:pt modelId="{5A5C5AC4-A070-473F-8EBE-821AC373AF11}" type="sibTrans" cxnId="{F8DBA594-71C7-4F30-9E7E-BF72FECA4662}">
      <dgm:prSet/>
      <dgm:spPr/>
      <dgm:t>
        <a:bodyPr/>
        <a:lstStyle/>
        <a:p>
          <a:endParaRPr lang="en-US" b="1"/>
        </a:p>
      </dgm:t>
    </dgm:pt>
    <dgm:pt modelId="{0F5E97FF-6A27-4FB2-BA0F-DC9E9EC37468}" type="pres">
      <dgm:prSet presAssocID="{E5E962CB-877F-4A13-A575-40D08EA9DDD6}" presName="hierChild1" presStyleCnt="0">
        <dgm:presLayoutVars>
          <dgm:chPref val="1"/>
          <dgm:dir/>
          <dgm:animOne val="branch"/>
          <dgm:animLvl val="lvl"/>
          <dgm:resizeHandles/>
        </dgm:presLayoutVars>
      </dgm:prSet>
      <dgm:spPr/>
    </dgm:pt>
    <dgm:pt modelId="{FB4FD07D-9474-4592-8867-FDED48F30D39}" type="pres">
      <dgm:prSet presAssocID="{A405BD51-7647-45AF-8E20-21C93FFC951B}" presName="hierRoot1" presStyleCnt="0"/>
      <dgm:spPr/>
    </dgm:pt>
    <dgm:pt modelId="{4446F746-B4BE-4949-ADA0-110499F1DB1E}" type="pres">
      <dgm:prSet presAssocID="{A405BD51-7647-45AF-8E20-21C93FFC951B}" presName="composite" presStyleCnt="0"/>
      <dgm:spPr/>
    </dgm:pt>
    <dgm:pt modelId="{71AFA267-E4A7-4137-BFFA-C44284706939}" type="pres">
      <dgm:prSet presAssocID="{A405BD51-7647-45AF-8E20-21C93FFC951B}" presName="image" presStyleLbl="node0" presStyleIdx="0" presStyleCnt="1"/>
      <dgm:spPr>
        <a:solidFill>
          <a:srgbClr val="CF3338"/>
        </a:solidFill>
      </dgm:spPr>
    </dgm:pt>
    <dgm:pt modelId="{F58152E7-9B5A-42BC-AB6B-83C31822501A}" type="pres">
      <dgm:prSet presAssocID="{A405BD51-7647-45AF-8E20-21C93FFC951B}" presName="text" presStyleLbl="revTx" presStyleIdx="0" presStyleCnt="3">
        <dgm:presLayoutVars>
          <dgm:chPref val="3"/>
        </dgm:presLayoutVars>
      </dgm:prSet>
      <dgm:spPr/>
    </dgm:pt>
    <dgm:pt modelId="{2E7E10FE-92E4-4E89-AF4C-BE176326F4C5}" type="pres">
      <dgm:prSet presAssocID="{A405BD51-7647-45AF-8E20-21C93FFC951B}" presName="hierChild2" presStyleCnt="0"/>
      <dgm:spPr/>
    </dgm:pt>
    <dgm:pt modelId="{875F96F3-30BC-496B-AE0B-082E6B86AC05}" type="pres">
      <dgm:prSet presAssocID="{CABBD716-8F67-417F-988C-030A8E8866AE}" presName="Name10" presStyleLbl="parChTrans1D2" presStyleIdx="0" presStyleCnt="2"/>
      <dgm:spPr/>
    </dgm:pt>
    <dgm:pt modelId="{AFF8C844-47C7-4315-A1DE-F93F58A0C993}" type="pres">
      <dgm:prSet presAssocID="{C868788A-01CE-4199-86A3-203974468A9F}" presName="hierRoot2" presStyleCnt="0"/>
      <dgm:spPr/>
    </dgm:pt>
    <dgm:pt modelId="{CCF4A661-6C84-4F87-BE66-FC267E2B1A17}" type="pres">
      <dgm:prSet presAssocID="{C868788A-01CE-4199-86A3-203974468A9F}" presName="composite2" presStyleCnt="0"/>
      <dgm:spPr/>
    </dgm:pt>
    <dgm:pt modelId="{67C8F230-14DA-4915-AC64-0BE854565119}" type="pres">
      <dgm:prSet presAssocID="{C868788A-01CE-4199-86A3-203974468A9F}" presName="image2" presStyleLbl="node2" presStyleIdx="0" presStyleCnt="2"/>
      <dgm:spPr>
        <a:solidFill>
          <a:srgbClr val="CF3338"/>
        </a:solidFill>
      </dgm:spPr>
    </dgm:pt>
    <dgm:pt modelId="{F18A519E-DA09-4D52-86B3-81D01FDE8EF2}" type="pres">
      <dgm:prSet presAssocID="{C868788A-01CE-4199-86A3-203974468A9F}" presName="text2" presStyleLbl="revTx" presStyleIdx="1" presStyleCnt="3">
        <dgm:presLayoutVars>
          <dgm:chPref val="3"/>
        </dgm:presLayoutVars>
      </dgm:prSet>
      <dgm:spPr/>
    </dgm:pt>
    <dgm:pt modelId="{291F1139-BB73-4DDB-952B-5A8B1DE119E8}" type="pres">
      <dgm:prSet presAssocID="{C868788A-01CE-4199-86A3-203974468A9F}" presName="hierChild3" presStyleCnt="0"/>
      <dgm:spPr/>
    </dgm:pt>
    <dgm:pt modelId="{E5288B49-3095-4A83-8C10-A160CE9F4AC8}" type="pres">
      <dgm:prSet presAssocID="{64ACA810-B33F-4A34-B93A-34ABA6548314}" presName="Name10" presStyleLbl="parChTrans1D2" presStyleIdx="1" presStyleCnt="2"/>
      <dgm:spPr/>
    </dgm:pt>
    <dgm:pt modelId="{951895DC-3A87-4BCE-9D7A-FC80764CC7E0}" type="pres">
      <dgm:prSet presAssocID="{ACD507E6-DF99-4D93-AA71-86AD14EDDA82}" presName="hierRoot2" presStyleCnt="0"/>
      <dgm:spPr/>
    </dgm:pt>
    <dgm:pt modelId="{ECECA644-B3F4-47AA-9CF0-6FC6A4186A6E}" type="pres">
      <dgm:prSet presAssocID="{ACD507E6-DF99-4D93-AA71-86AD14EDDA82}" presName="composite2" presStyleCnt="0"/>
      <dgm:spPr/>
    </dgm:pt>
    <dgm:pt modelId="{F6FCE74B-C810-4F6D-AE26-0B5E51B1B26E}" type="pres">
      <dgm:prSet presAssocID="{ACD507E6-DF99-4D93-AA71-86AD14EDDA82}" presName="image2" presStyleLbl="node2" presStyleIdx="1" presStyleCnt="2"/>
      <dgm:spPr>
        <a:solidFill>
          <a:srgbClr val="CF3338"/>
        </a:solidFill>
      </dgm:spPr>
    </dgm:pt>
    <dgm:pt modelId="{AC4D15AE-1497-4BD4-B3BF-30EA6FB38FA3}" type="pres">
      <dgm:prSet presAssocID="{ACD507E6-DF99-4D93-AA71-86AD14EDDA82}" presName="text2" presStyleLbl="revTx" presStyleIdx="2" presStyleCnt="3">
        <dgm:presLayoutVars>
          <dgm:chPref val="3"/>
        </dgm:presLayoutVars>
      </dgm:prSet>
      <dgm:spPr/>
    </dgm:pt>
    <dgm:pt modelId="{B711458B-1CB8-4501-9B8B-740C356CB344}" type="pres">
      <dgm:prSet presAssocID="{ACD507E6-DF99-4D93-AA71-86AD14EDDA82}" presName="hierChild3" presStyleCnt="0"/>
      <dgm:spPr/>
    </dgm:pt>
  </dgm:ptLst>
  <dgm:cxnLst>
    <dgm:cxn modelId="{444B6A1A-0EC6-4444-86FD-BD8C0A0AB02D}" srcId="{A405BD51-7647-45AF-8E20-21C93FFC951B}" destId="{C868788A-01CE-4199-86A3-203974468A9F}" srcOrd="0" destOrd="0" parTransId="{CABBD716-8F67-417F-988C-030A8E8866AE}" sibTransId="{FCA2E8E2-95BE-4A04-B3B1-9BADB6D42B13}"/>
    <dgm:cxn modelId="{2A68F34B-4F1C-412A-88D8-0F1626ADAB2B}" type="presOf" srcId="{C868788A-01CE-4199-86A3-203974468A9F}" destId="{F18A519E-DA09-4D52-86B3-81D01FDE8EF2}" srcOrd="0" destOrd="0" presId="urn:microsoft.com/office/officeart/2009/layout/CirclePictureHierarchy"/>
    <dgm:cxn modelId="{42DBB753-454D-4A36-AEDD-D7D1A56897B6}" type="presOf" srcId="{A405BD51-7647-45AF-8E20-21C93FFC951B}" destId="{F58152E7-9B5A-42BC-AB6B-83C31822501A}" srcOrd="0" destOrd="0" presId="urn:microsoft.com/office/officeart/2009/layout/CirclePictureHierarchy"/>
    <dgm:cxn modelId="{24014682-FFBB-4804-9C80-8EFD91030744}" type="presOf" srcId="{64ACA810-B33F-4A34-B93A-34ABA6548314}" destId="{E5288B49-3095-4A83-8C10-A160CE9F4AC8}" srcOrd="0" destOrd="0" presId="urn:microsoft.com/office/officeart/2009/layout/CirclePictureHierarchy"/>
    <dgm:cxn modelId="{F8DBA594-71C7-4F30-9E7E-BF72FECA4662}" srcId="{A405BD51-7647-45AF-8E20-21C93FFC951B}" destId="{ACD507E6-DF99-4D93-AA71-86AD14EDDA82}" srcOrd="1" destOrd="0" parTransId="{64ACA810-B33F-4A34-B93A-34ABA6548314}" sibTransId="{5A5C5AC4-A070-473F-8EBE-821AC373AF11}"/>
    <dgm:cxn modelId="{D5A313B3-0E75-442C-9CBE-135BA43EEF16}" type="presOf" srcId="{ACD507E6-DF99-4D93-AA71-86AD14EDDA82}" destId="{AC4D15AE-1497-4BD4-B3BF-30EA6FB38FA3}" srcOrd="0" destOrd="0" presId="urn:microsoft.com/office/officeart/2009/layout/CirclePictureHierarchy"/>
    <dgm:cxn modelId="{DDB769D8-69F5-4DAD-ABDD-43B90F412B54}" type="presOf" srcId="{E5E962CB-877F-4A13-A575-40D08EA9DDD6}" destId="{0F5E97FF-6A27-4FB2-BA0F-DC9E9EC37468}" srcOrd="0" destOrd="0" presId="urn:microsoft.com/office/officeart/2009/layout/CirclePictureHierarchy"/>
    <dgm:cxn modelId="{6D80CCEC-8073-4A7E-A6B2-1198DCE4B64B}" type="presOf" srcId="{CABBD716-8F67-417F-988C-030A8E8866AE}" destId="{875F96F3-30BC-496B-AE0B-082E6B86AC05}" srcOrd="0" destOrd="0" presId="urn:microsoft.com/office/officeart/2009/layout/CirclePictureHierarchy"/>
    <dgm:cxn modelId="{28476DFF-4487-4DAE-9C2E-77D6C4F274FE}" srcId="{E5E962CB-877F-4A13-A575-40D08EA9DDD6}" destId="{A405BD51-7647-45AF-8E20-21C93FFC951B}" srcOrd="0" destOrd="0" parTransId="{1B492B0F-D181-4B65-8955-1B4D5BE8DDAD}" sibTransId="{2E9EBE68-E77A-4C5C-A0BE-6788800B17A7}"/>
    <dgm:cxn modelId="{56CB7154-9979-40AF-8D01-E686B4E71138}" type="presParOf" srcId="{0F5E97FF-6A27-4FB2-BA0F-DC9E9EC37468}" destId="{FB4FD07D-9474-4592-8867-FDED48F30D39}" srcOrd="0" destOrd="0" presId="urn:microsoft.com/office/officeart/2009/layout/CirclePictureHierarchy"/>
    <dgm:cxn modelId="{425B85DE-44DC-48D3-AD58-31600D0C6036}" type="presParOf" srcId="{FB4FD07D-9474-4592-8867-FDED48F30D39}" destId="{4446F746-B4BE-4949-ADA0-110499F1DB1E}" srcOrd="0" destOrd="0" presId="urn:microsoft.com/office/officeart/2009/layout/CirclePictureHierarchy"/>
    <dgm:cxn modelId="{280D3063-ED74-4ABA-9A49-485C264F5696}" type="presParOf" srcId="{4446F746-B4BE-4949-ADA0-110499F1DB1E}" destId="{71AFA267-E4A7-4137-BFFA-C44284706939}" srcOrd="0" destOrd="0" presId="urn:microsoft.com/office/officeart/2009/layout/CirclePictureHierarchy"/>
    <dgm:cxn modelId="{7B159E0B-F95F-4524-89BC-8651D04A8F78}" type="presParOf" srcId="{4446F746-B4BE-4949-ADA0-110499F1DB1E}" destId="{F58152E7-9B5A-42BC-AB6B-83C31822501A}" srcOrd="1" destOrd="0" presId="urn:microsoft.com/office/officeart/2009/layout/CirclePictureHierarchy"/>
    <dgm:cxn modelId="{4BBB02A3-F763-45EE-88BD-2F493A8D2EA1}" type="presParOf" srcId="{FB4FD07D-9474-4592-8867-FDED48F30D39}" destId="{2E7E10FE-92E4-4E89-AF4C-BE176326F4C5}" srcOrd="1" destOrd="0" presId="urn:microsoft.com/office/officeart/2009/layout/CirclePictureHierarchy"/>
    <dgm:cxn modelId="{23472ED7-70DA-4992-9659-7AD03FDB3073}" type="presParOf" srcId="{2E7E10FE-92E4-4E89-AF4C-BE176326F4C5}" destId="{875F96F3-30BC-496B-AE0B-082E6B86AC05}" srcOrd="0" destOrd="0" presId="urn:microsoft.com/office/officeart/2009/layout/CirclePictureHierarchy"/>
    <dgm:cxn modelId="{61A6A244-01B9-421E-8DFE-76DD34A467D1}" type="presParOf" srcId="{2E7E10FE-92E4-4E89-AF4C-BE176326F4C5}" destId="{AFF8C844-47C7-4315-A1DE-F93F58A0C993}" srcOrd="1" destOrd="0" presId="urn:microsoft.com/office/officeart/2009/layout/CirclePictureHierarchy"/>
    <dgm:cxn modelId="{F7E54136-EE75-4AFD-9312-BD6B997BDE26}" type="presParOf" srcId="{AFF8C844-47C7-4315-A1DE-F93F58A0C993}" destId="{CCF4A661-6C84-4F87-BE66-FC267E2B1A17}" srcOrd="0" destOrd="0" presId="urn:microsoft.com/office/officeart/2009/layout/CirclePictureHierarchy"/>
    <dgm:cxn modelId="{A1DB2180-0F5D-43BE-B4C2-88C75B0BA21B}" type="presParOf" srcId="{CCF4A661-6C84-4F87-BE66-FC267E2B1A17}" destId="{67C8F230-14DA-4915-AC64-0BE854565119}" srcOrd="0" destOrd="0" presId="urn:microsoft.com/office/officeart/2009/layout/CirclePictureHierarchy"/>
    <dgm:cxn modelId="{8D4E178C-AA3F-43D0-83CE-81E3DEEAAFF3}" type="presParOf" srcId="{CCF4A661-6C84-4F87-BE66-FC267E2B1A17}" destId="{F18A519E-DA09-4D52-86B3-81D01FDE8EF2}" srcOrd="1" destOrd="0" presId="urn:microsoft.com/office/officeart/2009/layout/CirclePictureHierarchy"/>
    <dgm:cxn modelId="{4CB3895E-7705-4E5F-8A65-875F7E4373D6}" type="presParOf" srcId="{AFF8C844-47C7-4315-A1DE-F93F58A0C993}" destId="{291F1139-BB73-4DDB-952B-5A8B1DE119E8}" srcOrd="1" destOrd="0" presId="urn:microsoft.com/office/officeart/2009/layout/CirclePictureHierarchy"/>
    <dgm:cxn modelId="{2A23B2F2-655A-44E8-ACE7-297CC0C48EDF}" type="presParOf" srcId="{2E7E10FE-92E4-4E89-AF4C-BE176326F4C5}" destId="{E5288B49-3095-4A83-8C10-A160CE9F4AC8}" srcOrd="2" destOrd="0" presId="urn:microsoft.com/office/officeart/2009/layout/CirclePictureHierarchy"/>
    <dgm:cxn modelId="{1A347101-357C-4A13-8E96-CF1C9FCBC7BB}" type="presParOf" srcId="{2E7E10FE-92E4-4E89-AF4C-BE176326F4C5}" destId="{951895DC-3A87-4BCE-9D7A-FC80764CC7E0}" srcOrd="3" destOrd="0" presId="urn:microsoft.com/office/officeart/2009/layout/CirclePictureHierarchy"/>
    <dgm:cxn modelId="{FE443068-CC1E-4C49-B83F-2CA9F2D42656}" type="presParOf" srcId="{951895DC-3A87-4BCE-9D7A-FC80764CC7E0}" destId="{ECECA644-B3F4-47AA-9CF0-6FC6A4186A6E}" srcOrd="0" destOrd="0" presId="urn:microsoft.com/office/officeart/2009/layout/CirclePictureHierarchy"/>
    <dgm:cxn modelId="{36F573ED-65C0-46EE-8590-DC2086445A1C}" type="presParOf" srcId="{ECECA644-B3F4-47AA-9CF0-6FC6A4186A6E}" destId="{F6FCE74B-C810-4F6D-AE26-0B5E51B1B26E}" srcOrd="0" destOrd="0" presId="urn:microsoft.com/office/officeart/2009/layout/CirclePictureHierarchy"/>
    <dgm:cxn modelId="{6531840C-223E-41A6-97BD-0CC8C1A4B16A}" type="presParOf" srcId="{ECECA644-B3F4-47AA-9CF0-6FC6A4186A6E}" destId="{AC4D15AE-1497-4BD4-B3BF-30EA6FB38FA3}" srcOrd="1" destOrd="0" presId="urn:microsoft.com/office/officeart/2009/layout/CirclePictureHierarchy"/>
    <dgm:cxn modelId="{7BADEA96-C703-447A-A586-59383122BD5D}" type="presParOf" srcId="{951895DC-3A87-4BCE-9D7A-FC80764CC7E0}" destId="{B711458B-1CB8-4501-9B8B-740C356CB34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A893D-5431-4427-81E4-1E5B15FDCDE1}">
      <dsp:nvSpPr>
        <dsp:cNvPr id="0" name=""/>
        <dsp:cNvSpPr/>
      </dsp:nvSpPr>
      <dsp:spPr>
        <a:xfrm>
          <a:off x="10666758" y="4893295"/>
          <a:ext cx="1662869" cy="337589"/>
        </a:xfrm>
        <a:custGeom>
          <a:avLst/>
          <a:gdLst/>
          <a:ahLst/>
          <a:cxnLst/>
          <a:rect l="0" t="0" r="0" b="0"/>
          <a:pathLst>
            <a:path>
              <a:moveTo>
                <a:pt x="0" y="0"/>
              </a:moveTo>
              <a:lnTo>
                <a:pt x="0" y="170134"/>
              </a:lnTo>
              <a:lnTo>
                <a:pt x="1662869" y="170134"/>
              </a:lnTo>
              <a:lnTo>
                <a:pt x="1662869"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A953E54-2270-4D8E-935F-27584BE104F5}">
      <dsp:nvSpPr>
        <dsp:cNvPr id="0" name=""/>
        <dsp:cNvSpPr/>
      </dsp:nvSpPr>
      <dsp:spPr>
        <a:xfrm>
          <a:off x="9382422" y="4893295"/>
          <a:ext cx="1284336" cy="337589"/>
        </a:xfrm>
        <a:custGeom>
          <a:avLst/>
          <a:gdLst/>
          <a:ahLst/>
          <a:cxnLst/>
          <a:rect l="0" t="0" r="0" b="0"/>
          <a:pathLst>
            <a:path>
              <a:moveTo>
                <a:pt x="1284336" y="0"/>
              </a:moveTo>
              <a:lnTo>
                <a:pt x="128433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01681AD4-BC66-4B90-8F1C-9E59014C1CAF}">
      <dsp:nvSpPr>
        <dsp:cNvPr id="0" name=""/>
        <dsp:cNvSpPr/>
      </dsp:nvSpPr>
      <dsp:spPr>
        <a:xfrm>
          <a:off x="7266651" y="3483994"/>
          <a:ext cx="3400107" cy="337589"/>
        </a:xfrm>
        <a:custGeom>
          <a:avLst/>
          <a:gdLst/>
          <a:ahLst/>
          <a:cxnLst/>
          <a:rect l="0" t="0" r="0" b="0"/>
          <a:pathLst>
            <a:path>
              <a:moveTo>
                <a:pt x="0" y="0"/>
              </a:moveTo>
              <a:lnTo>
                <a:pt x="0" y="170134"/>
              </a:lnTo>
              <a:lnTo>
                <a:pt x="3400107" y="170134"/>
              </a:lnTo>
              <a:lnTo>
                <a:pt x="3400107"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AB86BE53-D5ED-41C9-A375-C077D0DDCA63}">
      <dsp:nvSpPr>
        <dsp:cNvPr id="0" name=""/>
        <dsp:cNvSpPr/>
      </dsp:nvSpPr>
      <dsp:spPr>
        <a:xfrm>
          <a:off x="3488010" y="4893295"/>
          <a:ext cx="2947206" cy="337589"/>
        </a:xfrm>
        <a:custGeom>
          <a:avLst/>
          <a:gdLst/>
          <a:ahLst/>
          <a:cxnLst/>
          <a:rect l="0" t="0" r="0" b="0"/>
          <a:pathLst>
            <a:path>
              <a:moveTo>
                <a:pt x="0" y="0"/>
              </a:moveTo>
              <a:lnTo>
                <a:pt x="0" y="170134"/>
              </a:lnTo>
              <a:lnTo>
                <a:pt x="2947206" y="170134"/>
              </a:lnTo>
              <a:lnTo>
                <a:pt x="2947206"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3C69A431-98CC-46BB-929E-D0E8031216C0}">
      <dsp:nvSpPr>
        <dsp:cNvPr id="0" name=""/>
        <dsp:cNvSpPr/>
      </dsp:nvSpPr>
      <dsp:spPr>
        <a:xfrm>
          <a:off x="3442290" y="4893295"/>
          <a:ext cx="91440" cy="337589"/>
        </a:xfrm>
        <a:custGeom>
          <a:avLst/>
          <a:gdLst/>
          <a:ahLst/>
          <a:cxnLst/>
          <a:rect l="0" t="0" r="0" b="0"/>
          <a:pathLst>
            <a:path>
              <a:moveTo>
                <a:pt x="45720" y="0"/>
              </a:moveTo>
              <a:lnTo>
                <a:pt x="45720" y="337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8BDD3-FCF7-489F-9C6C-D974DAC24DC1}">
      <dsp:nvSpPr>
        <dsp:cNvPr id="0" name=""/>
        <dsp:cNvSpPr/>
      </dsp:nvSpPr>
      <dsp:spPr>
        <a:xfrm>
          <a:off x="540804" y="4893295"/>
          <a:ext cx="2947206" cy="337589"/>
        </a:xfrm>
        <a:custGeom>
          <a:avLst/>
          <a:gdLst/>
          <a:ahLst/>
          <a:cxnLst/>
          <a:rect l="0" t="0" r="0" b="0"/>
          <a:pathLst>
            <a:path>
              <a:moveTo>
                <a:pt x="2947206" y="0"/>
              </a:moveTo>
              <a:lnTo>
                <a:pt x="2947206"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AAB2B1-5E1E-42B1-9615-E51F67470DB5}">
      <dsp:nvSpPr>
        <dsp:cNvPr id="0" name=""/>
        <dsp:cNvSpPr/>
      </dsp:nvSpPr>
      <dsp:spPr>
        <a:xfrm>
          <a:off x="3488010" y="3483994"/>
          <a:ext cx="3778641" cy="337589"/>
        </a:xfrm>
        <a:custGeom>
          <a:avLst/>
          <a:gdLst/>
          <a:ahLst/>
          <a:cxnLst/>
          <a:rect l="0" t="0" r="0" b="0"/>
          <a:pathLst>
            <a:path>
              <a:moveTo>
                <a:pt x="3778641" y="0"/>
              </a:moveTo>
              <a:lnTo>
                <a:pt x="3778641" y="170134"/>
              </a:lnTo>
              <a:lnTo>
                <a:pt x="0" y="170134"/>
              </a:lnTo>
              <a:lnTo>
                <a:pt x="0" y="337589"/>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009AA9B-3FE2-4564-9EEB-23FC00AE6337}">
      <dsp:nvSpPr>
        <dsp:cNvPr id="0" name=""/>
        <dsp:cNvSpPr/>
      </dsp:nvSpPr>
      <dsp:spPr>
        <a:xfrm>
          <a:off x="6730795" y="24122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798A-B1DC-479F-9C7D-3750A9A28E41}">
      <dsp:nvSpPr>
        <dsp:cNvPr id="0" name=""/>
        <dsp:cNvSpPr/>
      </dsp:nvSpPr>
      <dsp:spPr>
        <a:xfrm>
          <a:off x="7802507" y="24096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Variable</a:t>
          </a:r>
        </a:p>
      </dsp:txBody>
      <dsp:txXfrm>
        <a:off x="7802507" y="2409604"/>
        <a:ext cx="1607566" cy="1071711"/>
      </dsp:txXfrm>
    </dsp:sp>
    <dsp:sp modelId="{0EC82F2C-CA1B-4A34-AF62-64A49F0907A9}">
      <dsp:nvSpPr>
        <dsp:cNvPr id="0" name=""/>
        <dsp:cNvSpPr/>
      </dsp:nvSpPr>
      <dsp:spPr>
        <a:xfrm>
          <a:off x="2952154"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450CFF-36D0-4CC0-850F-D5440B1D6428}">
      <dsp:nvSpPr>
        <dsp:cNvPr id="0" name=""/>
        <dsp:cNvSpPr/>
      </dsp:nvSpPr>
      <dsp:spPr>
        <a:xfrm>
          <a:off x="4023866" y="3818904"/>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4023866" y="3818904"/>
        <a:ext cx="1607566" cy="1071711"/>
      </dsp:txXfrm>
    </dsp:sp>
    <dsp:sp modelId="{C1CF1683-1A9D-4D43-9406-72AFC8B9CC57}">
      <dsp:nvSpPr>
        <dsp:cNvPr id="0" name=""/>
        <dsp:cNvSpPr/>
      </dsp:nvSpPr>
      <dsp:spPr>
        <a:xfrm>
          <a:off x="4948"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3EF57-7E8E-47CB-BCCD-198B0450C484}">
      <dsp:nvSpPr>
        <dsp:cNvPr id="0" name=""/>
        <dsp:cNvSpPr/>
      </dsp:nvSpPr>
      <dsp:spPr>
        <a:xfrm>
          <a:off x="1076659"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076659" y="5228205"/>
        <a:ext cx="1607566" cy="1071711"/>
      </dsp:txXfrm>
    </dsp:sp>
    <dsp:sp modelId="{75BE8E6F-2998-418F-AA21-610C3926C412}">
      <dsp:nvSpPr>
        <dsp:cNvPr id="0" name=""/>
        <dsp:cNvSpPr/>
      </dsp:nvSpPr>
      <dsp:spPr>
        <a:xfrm>
          <a:off x="2952154"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8DDFE-611D-40FB-BA13-F4D8F47376B4}">
      <dsp:nvSpPr>
        <dsp:cNvPr id="0" name=""/>
        <dsp:cNvSpPr/>
      </dsp:nvSpPr>
      <dsp:spPr>
        <a:xfrm>
          <a:off x="4023866"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4023866" y="5228205"/>
        <a:ext cx="1607566" cy="1071711"/>
      </dsp:txXfrm>
    </dsp:sp>
    <dsp:sp modelId="{A97A5EC9-C14B-445C-BAC2-BDF992A5A4A0}">
      <dsp:nvSpPr>
        <dsp:cNvPr id="0" name=""/>
        <dsp:cNvSpPr/>
      </dsp:nvSpPr>
      <dsp:spPr>
        <a:xfrm>
          <a:off x="5899360"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7B8B8-BC79-482B-A529-8F0E9D2E7792}">
      <dsp:nvSpPr>
        <dsp:cNvPr id="0" name=""/>
        <dsp:cNvSpPr/>
      </dsp:nvSpPr>
      <dsp:spPr>
        <a:xfrm>
          <a:off x="6971072"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6971072" y="5228205"/>
        <a:ext cx="1607566" cy="1071711"/>
      </dsp:txXfrm>
    </dsp:sp>
    <dsp:sp modelId="{0D703642-B286-4FCF-919D-492CEAD1AAEF}">
      <dsp:nvSpPr>
        <dsp:cNvPr id="0" name=""/>
        <dsp:cNvSpPr/>
      </dsp:nvSpPr>
      <dsp:spPr>
        <a:xfrm>
          <a:off x="10130903" y="3821583"/>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6C595C-D459-4116-890C-0FCDF243A72B}">
      <dsp:nvSpPr>
        <dsp:cNvPr id="0" name=""/>
        <dsp:cNvSpPr/>
      </dsp:nvSpPr>
      <dsp:spPr>
        <a:xfrm>
          <a:off x="11320577" y="3810395"/>
          <a:ext cx="2364634"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11320577" y="3810395"/>
        <a:ext cx="2364634" cy="1071711"/>
      </dsp:txXfrm>
    </dsp:sp>
    <dsp:sp modelId="{29FF6941-A2F0-4F5E-A260-FA54E556977F}">
      <dsp:nvSpPr>
        <dsp:cNvPr id="0" name=""/>
        <dsp:cNvSpPr/>
      </dsp:nvSpPr>
      <dsp:spPr>
        <a:xfrm>
          <a:off x="8846566"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8EAB4-3EF5-4D27-86BD-F96C9F6C0A8A}">
      <dsp:nvSpPr>
        <dsp:cNvPr id="0" name=""/>
        <dsp:cNvSpPr/>
      </dsp:nvSpPr>
      <dsp:spPr>
        <a:xfrm>
          <a:off x="9918278"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9918278" y="5228205"/>
        <a:ext cx="1607566" cy="1071711"/>
      </dsp:txXfrm>
    </dsp:sp>
    <dsp:sp modelId="{1AB78844-7EEA-4FFA-A269-1431E985F8E1}">
      <dsp:nvSpPr>
        <dsp:cNvPr id="0" name=""/>
        <dsp:cNvSpPr/>
      </dsp:nvSpPr>
      <dsp:spPr>
        <a:xfrm>
          <a:off x="11793773" y="5230884"/>
          <a:ext cx="1071711" cy="1071711"/>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88BA3-F9A8-4D7F-8FB4-1BF61A68E207}">
      <dsp:nvSpPr>
        <dsp:cNvPr id="0" name=""/>
        <dsp:cNvSpPr/>
      </dsp:nvSpPr>
      <dsp:spPr>
        <a:xfrm>
          <a:off x="12865484" y="5228205"/>
          <a:ext cx="1607566" cy="107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12865484" y="5228205"/>
        <a:ext cx="1607566" cy="1071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56C7-8A44-4FF5-B8E5-0DF6B7AA95E0}">
      <dsp:nvSpPr>
        <dsp:cNvPr id="0" name=""/>
        <dsp:cNvSpPr/>
      </dsp:nvSpPr>
      <dsp:spPr>
        <a:xfrm>
          <a:off x="5881687" y="4073326"/>
          <a:ext cx="4976812" cy="570071"/>
        </a:xfrm>
        <a:custGeom>
          <a:avLst/>
          <a:gdLst/>
          <a:ahLst/>
          <a:cxnLst/>
          <a:rect l="0" t="0" r="0" b="0"/>
          <a:pathLst>
            <a:path>
              <a:moveTo>
                <a:pt x="0" y="0"/>
              </a:moveTo>
              <a:lnTo>
                <a:pt x="0" y="287297"/>
              </a:lnTo>
              <a:lnTo>
                <a:pt x="4976812" y="287297"/>
              </a:lnTo>
              <a:lnTo>
                <a:pt x="4976812"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92F4DED8-28D4-4342-8705-94B95D9A4ACE}">
      <dsp:nvSpPr>
        <dsp:cNvPr id="0" name=""/>
        <dsp:cNvSpPr/>
      </dsp:nvSpPr>
      <dsp:spPr>
        <a:xfrm>
          <a:off x="5835967" y="4073326"/>
          <a:ext cx="91440" cy="570071"/>
        </a:xfrm>
        <a:custGeom>
          <a:avLst/>
          <a:gdLst/>
          <a:ahLst/>
          <a:cxnLst/>
          <a:rect l="0" t="0" r="0" b="0"/>
          <a:pathLst>
            <a:path>
              <a:moveTo>
                <a:pt x="45720" y="0"/>
              </a:moveTo>
              <a:lnTo>
                <a:pt x="45720" y="5700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DC55A-7AAA-4F24-85EE-803CD3FAD3A5}">
      <dsp:nvSpPr>
        <dsp:cNvPr id="0" name=""/>
        <dsp:cNvSpPr/>
      </dsp:nvSpPr>
      <dsp:spPr>
        <a:xfrm>
          <a:off x="904875" y="4073326"/>
          <a:ext cx="4976812" cy="570071"/>
        </a:xfrm>
        <a:custGeom>
          <a:avLst/>
          <a:gdLst/>
          <a:ahLst/>
          <a:cxnLst/>
          <a:rect l="0" t="0" r="0" b="0"/>
          <a:pathLst>
            <a:path>
              <a:moveTo>
                <a:pt x="4976812" y="0"/>
              </a:moveTo>
              <a:lnTo>
                <a:pt x="4976812" y="287297"/>
              </a:lnTo>
              <a:lnTo>
                <a:pt x="0" y="287297"/>
              </a:lnTo>
              <a:lnTo>
                <a:pt x="0" y="570071"/>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19200797-FB06-48E2-A521-1A4A28F86E05}">
      <dsp:nvSpPr>
        <dsp:cNvPr id="0" name=""/>
        <dsp:cNvSpPr/>
      </dsp:nvSpPr>
      <dsp:spPr>
        <a:xfrm>
          <a:off x="4976812" y="2263576"/>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CEC2A-2D7E-4CD2-B726-33B69AC13D41}">
      <dsp:nvSpPr>
        <dsp:cNvPr id="0" name=""/>
        <dsp:cNvSpPr/>
      </dsp:nvSpPr>
      <dsp:spPr>
        <a:xfrm>
          <a:off x="6786562" y="2259052"/>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Categorical</a:t>
          </a:r>
        </a:p>
      </dsp:txBody>
      <dsp:txXfrm>
        <a:off x="6786562" y="2259052"/>
        <a:ext cx="2714624" cy="1809749"/>
      </dsp:txXfrm>
    </dsp:sp>
    <dsp:sp modelId="{1AC472DA-DC50-427A-B9B6-8D4AF1A721C6}">
      <dsp:nvSpPr>
        <dsp:cNvPr id="0" name=""/>
        <dsp:cNvSpPr/>
      </dsp:nvSpPr>
      <dsp:spPr>
        <a:xfrm>
          <a:off x="0"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13FCE-2463-41F6-9460-82CC3E7583EB}">
      <dsp:nvSpPr>
        <dsp:cNvPr id="0" name=""/>
        <dsp:cNvSpPr/>
      </dsp:nvSpPr>
      <dsp:spPr>
        <a:xfrm>
          <a:off x="1809750"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Binary</a:t>
          </a:r>
        </a:p>
      </dsp:txBody>
      <dsp:txXfrm>
        <a:off x="1809750" y="4638873"/>
        <a:ext cx="2714624" cy="1809749"/>
      </dsp:txXfrm>
    </dsp:sp>
    <dsp:sp modelId="{D85368BC-4140-4808-9EB8-986D185EC83E}">
      <dsp:nvSpPr>
        <dsp:cNvPr id="0" name=""/>
        <dsp:cNvSpPr/>
      </dsp:nvSpPr>
      <dsp:spPr>
        <a:xfrm>
          <a:off x="4976812"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6ED96-1675-48FA-9EBB-A8615D6A744D}">
      <dsp:nvSpPr>
        <dsp:cNvPr id="0" name=""/>
        <dsp:cNvSpPr/>
      </dsp:nvSpPr>
      <dsp:spPr>
        <a:xfrm>
          <a:off x="6786562"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Nominal</a:t>
          </a:r>
        </a:p>
      </dsp:txBody>
      <dsp:txXfrm>
        <a:off x="6786562" y="4638873"/>
        <a:ext cx="2714624" cy="1809749"/>
      </dsp:txXfrm>
    </dsp:sp>
    <dsp:sp modelId="{3F43EA89-FA96-41DA-8746-DDC9B854BA79}">
      <dsp:nvSpPr>
        <dsp:cNvPr id="0" name=""/>
        <dsp:cNvSpPr/>
      </dsp:nvSpPr>
      <dsp:spPr>
        <a:xfrm>
          <a:off x="9953624" y="4643397"/>
          <a:ext cx="1809749" cy="1809749"/>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5F767-C0FF-4537-8507-C22ED0AD6CA0}">
      <dsp:nvSpPr>
        <dsp:cNvPr id="0" name=""/>
        <dsp:cNvSpPr/>
      </dsp:nvSpPr>
      <dsp:spPr>
        <a:xfrm>
          <a:off x="11763374" y="4638873"/>
          <a:ext cx="2714624" cy="180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Ordinal</a:t>
          </a:r>
        </a:p>
      </dsp:txBody>
      <dsp:txXfrm>
        <a:off x="11763374" y="4638873"/>
        <a:ext cx="2714624" cy="180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B49-3095-4A83-8C10-A160CE9F4AC8}">
      <dsp:nvSpPr>
        <dsp:cNvPr id="0" name=""/>
        <dsp:cNvSpPr/>
      </dsp:nvSpPr>
      <dsp:spPr>
        <a:xfrm>
          <a:off x="5675969" y="2136351"/>
          <a:ext cx="2865555" cy="656472"/>
        </a:xfrm>
        <a:custGeom>
          <a:avLst/>
          <a:gdLst/>
          <a:ahLst/>
          <a:cxnLst/>
          <a:rect l="0" t="0" r="0" b="0"/>
          <a:pathLst>
            <a:path>
              <a:moveTo>
                <a:pt x="0" y="0"/>
              </a:moveTo>
              <a:lnTo>
                <a:pt x="0" y="330841"/>
              </a:lnTo>
              <a:lnTo>
                <a:pt x="2865555" y="330841"/>
              </a:lnTo>
              <a:lnTo>
                <a:pt x="2865555"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875F96F3-30BC-496B-AE0B-082E6B86AC05}">
      <dsp:nvSpPr>
        <dsp:cNvPr id="0" name=""/>
        <dsp:cNvSpPr/>
      </dsp:nvSpPr>
      <dsp:spPr>
        <a:xfrm>
          <a:off x="2810414" y="2136351"/>
          <a:ext cx="2865555" cy="656472"/>
        </a:xfrm>
        <a:custGeom>
          <a:avLst/>
          <a:gdLst/>
          <a:ahLst/>
          <a:cxnLst/>
          <a:rect l="0" t="0" r="0" b="0"/>
          <a:pathLst>
            <a:path>
              <a:moveTo>
                <a:pt x="2865555" y="0"/>
              </a:moveTo>
              <a:lnTo>
                <a:pt x="2865555" y="330841"/>
              </a:lnTo>
              <a:lnTo>
                <a:pt x="0" y="330841"/>
              </a:lnTo>
              <a:lnTo>
                <a:pt x="0" y="656472"/>
              </a:lnTo>
            </a:path>
          </a:pathLst>
        </a:custGeom>
        <a:noFill/>
        <a:ln w="25400" cap="flat" cmpd="sng" algn="ctr">
          <a:solidFill>
            <a:srgbClr val="3D3935"/>
          </a:solidFill>
          <a:prstDash val="solid"/>
        </a:ln>
        <a:effectLst/>
      </dsp:spPr>
      <dsp:style>
        <a:lnRef idx="2">
          <a:scrgbClr r="0" g="0" b="0"/>
        </a:lnRef>
        <a:fillRef idx="0">
          <a:scrgbClr r="0" g="0" b="0"/>
        </a:fillRef>
        <a:effectRef idx="0">
          <a:scrgbClr r="0" g="0" b="0"/>
        </a:effectRef>
        <a:fontRef idx="minor"/>
      </dsp:style>
    </dsp:sp>
    <dsp:sp modelId="{71AFA267-E4A7-4137-BFFA-C44284706939}">
      <dsp:nvSpPr>
        <dsp:cNvPr id="0" name=""/>
        <dsp:cNvSpPr/>
      </dsp:nvSpPr>
      <dsp:spPr>
        <a:xfrm>
          <a:off x="4633949" y="52311"/>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152E7-9B5A-42BC-AB6B-83C31822501A}">
      <dsp:nvSpPr>
        <dsp:cNvPr id="0" name=""/>
        <dsp:cNvSpPr/>
      </dsp:nvSpPr>
      <dsp:spPr>
        <a:xfrm>
          <a:off x="6717989" y="47101"/>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Quantitative</a:t>
          </a:r>
        </a:p>
      </dsp:txBody>
      <dsp:txXfrm>
        <a:off x="6717989" y="47101"/>
        <a:ext cx="3126060" cy="2084040"/>
      </dsp:txXfrm>
    </dsp:sp>
    <dsp:sp modelId="{67C8F230-14DA-4915-AC64-0BE854565119}">
      <dsp:nvSpPr>
        <dsp:cNvPr id="0" name=""/>
        <dsp:cNvSpPr/>
      </dsp:nvSpPr>
      <dsp:spPr>
        <a:xfrm>
          <a:off x="1768394"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519E-DA09-4D52-86B3-81D01FDE8EF2}">
      <dsp:nvSpPr>
        <dsp:cNvPr id="0" name=""/>
        <dsp:cNvSpPr/>
      </dsp:nvSpPr>
      <dsp:spPr>
        <a:xfrm>
          <a:off x="3852434"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Discrete</a:t>
          </a:r>
        </a:p>
      </dsp:txBody>
      <dsp:txXfrm>
        <a:off x="3852434" y="2787614"/>
        <a:ext cx="3126060" cy="2084040"/>
      </dsp:txXfrm>
    </dsp:sp>
    <dsp:sp modelId="{F6FCE74B-C810-4F6D-AE26-0B5E51B1B26E}">
      <dsp:nvSpPr>
        <dsp:cNvPr id="0" name=""/>
        <dsp:cNvSpPr/>
      </dsp:nvSpPr>
      <dsp:spPr>
        <a:xfrm>
          <a:off x="7499505" y="2792824"/>
          <a:ext cx="2084040" cy="2084040"/>
        </a:xfrm>
        <a:prstGeom prst="ellipse">
          <a:avLst/>
        </a:prstGeom>
        <a:solidFill>
          <a:srgbClr val="CF333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4D15AE-1497-4BD4-B3BF-30EA6FB38FA3}">
      <dsp:nvSpPr>
        <dsp:cNvPr id="0" name=""/>
        <dsp:cNvSpPr/>
      </dsp:nvSpPr>
      <dsp:spPr>
        <a:xfrm>
          <a:off x="9583545" y="2787614"/>
          <a:ext cx="3126060" cy="20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Gidole" panose="020B0604020202020204" charset="0"/>
            </a:rPr>
            <a:t>Continuous</a:t>
          </a:r>
        </a:p>
      </dsp:txBody>
      <dsp:txXfrm>
        <a:off x="9583545" y="2787614"/>
        <a:ext cx="3126060" cy="208404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https://swiy.co/musopen</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316890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comes to mind when you think of </a:t>
            </a:r>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23047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12</a:t>
            </a:fld>
            <a:endParaRPr lang="en-US"/>
          </a:p>
        </p:txBody>
      </p:sp>
    </p:spTree>
    <p:extLst>
      <p:ext uri="{BB962C8B-B14F-4D97-AF65-F5344CB8AC3E}">
        <p14:creationId xmlns:p14="http://schemas.microsoft.com/office/powerpoint/2010/main" val="426066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353536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15</a:t>
            </a:fld>
            <a:endParaRPr lang="en-US"/>
          </a:p>
        </p:txBody>
      </p:sp>
    </p:spTree>
    <p:extLst>
      <p:ext uri="{BB962C8B-B14F-4D97-AF65-F5344CB8AC3E}">
        <p14:creationId xmlns:p14="http://schemas.microsoft.com/office/powerpoint/2010/main" val="3894943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100282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333338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too much about the building blocks right now – I have this in here to gauge everyone’s interest </a:t>
            </a:r>
          </a:p>
        </p:txBody>
      </p:sp>
      <p:sp>
        <p:nvSpPr>
          <p:cNvPr id="4" name="Slide Number Placeholder 3"/>
          <p:cNvSpPr>
            <a:spLocks noGrp="1"/>
          </p:cNvSpPr>
          <p:nvPr>
            <p:ph type="sldNum" sz="quarter" idx="5"/>
          </p:nvPr>
        </p:nvSpPr>
        <p:spPr/>
        <p:txBody>
          <a:bodyPr/>
          <a:lstStyle/>
          <a:p>
            <a:fld id="{1300335D-9F13-4B80-ADC5-B0EA3E10FF6B}" type="slidenum">
              <a:rPr lang="en-US" smtClean="0"/>
              <a:t>19</a:t>
            </a:fld>
            <a:endParaRPr lang="en-US"/>
          </a:p>
        </p:txBody>
      </p:sp>
    </p:spTree>
    <p:extLst>
      <p:ext uri="{BB962C8B-B14F-4D97-AF65-F5344CB8AC3E}">
        <p14:creationId xmlns:p14="http://schemas.microsoft.com/office/powerpoint/2010/main" val="2076419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are hyped up Power Query, I think you are going to love it and it will be hard for you to remember the days when you didn’t have it. So let’s think about what we would do without Power Query.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118072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374141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48352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EDA? This is the first step of getting to know the data. We just want to see what we are working with and what kind of statistical analysis might be possible from the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1499057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even get into analyzing variables, let’s consider what they even are. It seems like a silly distinction but analyzing variables is what we do as analysts.  For classical statistics, a variable needs to have at least a 90%/10% split to be considered a useful variable. This may seem like a trivial point, but consider something like anomaly detection where the event we are interested in may only be a one in a thousand event. This would not be a 90%/10% split, so a lot of classical statistics would have a hard time working on this problem. This is where ML/AI might come in.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649955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a dataset, we want to see the kinds of variables we have. Think of each variable as like an ingredient. And based on those ingredients we can make different dishes. Like a “Chopped” competition.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122667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124202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394227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536610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overview of the types of variables:</a:t>
            </a:r>
          </a:p>
          <a:p>
            <a:pPr marL="171450" indent="-171450">
              <a:buFontTx/>
              <a:buChar char="-"/>
            </a:pPr>
            <a:r>
              <a:rPr lang="en-US" dirty="0"/>
              <a:t>Broad split b/w categorical and quantitative</a:t>
            </a:r>
          </a:p>
          <a:p>
            <a:pPr marL="171450" indent="-171450">
              <a:buFontTx/>
              <a:buChar char="-"/>
            </a:pPr>
            <a:r>
              <a:rPr lang="en-US" dirty="0"/>
              <a:t>First, categorical. For these, there are a fixed number of values that variable can take:</a:t>
            </a:r>
          </a:p>
          <a:p>
            <a:pPr marL="0" indent="0">
              <a:buFontTx/>
              <a:buNone/>
            </a:pPr>
            <a:r>
              <a:rPr lang="en-US" dirty="0"/>
              <a:t>   - In the case of binary, it’s two (yes/no, black/white)</a:t>
            </a:r>
          </a:p>
          <a:p>
            <a:pPr marL="0" indent="0">
              <a:buFontTx/>
              <a:buNone/>
            </a:pPr>
            <a:r>
              <a:rPr lang="en-US" dirty="0"/>
              <a:t>   - Nominal can have more than two, think of all 50 states, or 7 days of the week</a:t>
            </a:r>
          </a:p>
          <a:p>
            <a:pPr marL="0" indent="0">
              <a:buFontTx/>
              <a:buNone/>
            </a:pPr>
            <a:r>
              <a:rPr lang="en-US" dirty="0"/>
              <a:t>   - For ordinal, order matters, consider Freshman/Sophomore/Junior/Senior. However this corresponds to years 1, 2, 3, 4, so these can be numbers too!</a:t>
            </a:r>
          </a:p>
          <a:p>
            <a:pPr marL="171450" indent="-171450">
              <a:buFontTx/>
              <a:buChar char="-"/>
            </a:pPr>
            <a:r>
              <a:rPr lang="en-US" dirty="0"/>
              <a:t>Then, quantitative. These are numeric</a:t>
            </a:r>
          </a:p>
          <a:p>
            <a:pPr marL="0" indent="0">
              <a:buFontTx/>
              <a:buNone/>
            </a:pPr>
            <a:r>
              <a:rPr lang="en-US" dirty="0"/>
              <a:t>   - With a difference that with discrete, there are only a certain number of values that can be taken, for example, you can’t have 2.5 children, but we often use that as a statistical convenience, so you will see there is some wiggle room here.</a:t>
            </a:r>
          </a:p>
          <a:p>
            <a:pPr marL="0" indent="0">
              <a:buFontTx/>
              <a:buNone/>
            </a:pPr>
            <a:r>
              <a:rPr lang="en-US" dirty="0"/>
              <a:t>- Finally, continuous – this is the one for which there can be any possible value. Height/weight/blood pressure. A lot of things in the natural world. Also money is for all intents &amp; purposes continuous.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3841019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this dataset of school test scores. Consider what kind of variable you would classify as each. Make your best guess.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3592188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came up with. The first couple are more apparent, but what about things like Years of teaching experience? </a:t>
            </a:r>
          </a:p>
          <a:p>
            <a:r>
              <a:rPr lang="en-US" dirty="0"/>
              <a:t>That could be an ordinal variable or a discrete variable. </a:t>
            </a:r>
            <a:br>
              <a:rPr lang="en-US" dirty="0"/>
            </a:br>
            <a:r>
              <a:rPr lang="en-US" dirty="0"/>
              <a:t>It was also difficult to know whether race is binary or nominal, I did it for certain by placing a filter on it to see the distinct values. </a:t>
            </a:r>
          </a:p>
          <a:p>
            <a:endParaRPr lang="en-US" dirty="0"/>
          </a:p>
          <a:p>
            <a:r>
              <a:rPr lang="en-US" dirty="0"/>
              <a:t>Did anyone come up with other classifications and if so would you like to share them? </a:t>
            </a:r>
          </a:p>
        </p:txBody>
      </p:sp>
      <p:sp>
        <p:nvSpPr>
          <p:cNvPr id="4" name="Slide Number Placeholder 3"/>
          <p:cNvSpPr>
            <a:spLocks noGrp="1"/>
          </p:cNvSpPr>
          <p:nvPr>
            <p:ph type="sldNum" sz="quarter" idx="5"/>
          </p:nvPr>
        </p:nvSpPr>
        <p:spPr/>
        <p:txBody>
          <a:bodyPr/>
          <a:lstStyle/>
          <a:p>
            <a:fld id="{FFB500C5-13F7-48FC-8160-C29AECF6C602}" type="slidenum">
              <a:rPr lang="en-US" smtClean="0"/>
              <a:t>32</a:t>
            </a:fld>
            <a:endParaRPr lang="en-US"/>
          </a:p>
        </p:txBody>
      </p:sp>
    </p:spTree>
    <p:extLst>
      <p:ext uri="{BB962C8B-B14F-4D97-AF65-F5344CB8AC3E}">
        <p14:creationId xmlns:p14="http://schemas.microsoft.com/office/powerpoint/2010/main" val="1468918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like in the case of the math and reading scores your variable may technically be more like a discrete variable but you can treat it more like a continuous variable. This is a fairly common occurrence. Age is a good example where it is technically continuous but for different reasons we may measure it as multinomial or discrete. I won’t spend too much time on this but if you want to learn more check out this article here which actually talks a lot about how to handle age as a variable. </a:t>
            </a:r>
          </a:p>
          <a:p>
            <a:endParaRPr lang="en-US" dirty="0"/>
          </a:p>
          <a:p>
            <a:r>
              <a:rPr lang="en-US" dirty="0"/>
              <a:t>Great, now we have some idea of the ingredients we are working with, although some of these ingredients are shape-shifters, but we can handle them. What do we do next? </a:t>
            </a:r>
          </a:p>
        </p:txBody>
      </p:sp>
      <p:sp>
        <p:nvSpPr>
          <p:cNvPr id="4" name="Slide Number Placeholder 3"/>
          <p:cNvSpPr>
            <a:spLocks noGrp="1"/>
          </p:cNvSpPr>
          <p:nvPr>
            <p:ph type="sldNum" sz="quarter" idx="5"/>
          </p:nvPr>
        </p:nvSpPr>
        <p:spPr/>
        <p:txBody>
          <a:bodyPr/>
          <a:lstStyle/>
          <a:p>
            <a:fld id="{FFB500C5-13F7-48FC-8160-C29AECF6C602}" type="slidenum">
              <a:rPr lang="en-US" smtClean="0"/>
              <a:t>33</a:t>
            </a:fld>
            <a:endParaRPr lang="en-US"/>
          </a:p>
        </p:txBody>
      </p:sp>
    </p:spTree>
    <p:extLst>
      <p:ext uri="{BB962C8B-B14F-4D97-AF65-F5344CB8AC3E}">
        <p14:creationId xmlns:p14="http://schemas.microsoft.com/office/powerpoint/2010/main" val="4228220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1612588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to look at each observation/row in isolation, but to get the “big picture” of a dataset we are going to have to summarize it. </a:t>
            </a:r>
          </a:p>
          <a:p>
            <a:r>
              <a:rPr lang="en-US" dirty="0"/>
              <a:t>The way we summarize a variable depends on the kind of variable it is (or at least we think it is!) If it is categorical, we can count it up. </a:t>
            </a:r>
          </a:p>
          <a:p>
            <a:endParaRPr lang="en-US" dirty="0"/>
          </a:p>
          <a:p>
            <a:r>
              <a:rPr lang="en-US" dirty="0"/>
              <a:t>For the demo: create a two-way cross-tab summarizing frequency counts of union/married.   [Show/remind that instructions on the demo are available in the demo notes.]</a:t>
            </a:r>
          </a:p>
        </p:txBody>
      </p:sp>
      <p:sp>
        <p:nvSpPr>
          <p:cNvPr id="4" name="Slide Number Placeholder 3"/>
          <p:cNvSpPr>
            <a:spLocks noGrp="1"/>
          </p:cNvSpPr>
          <p:nvPr>
            <p:ph type="sldNum" sz="quarter" idx="5"/>
          </p:nvPr>
        </p:nvSpPr>
        <p:spPr/>
        <p:txBody>
          <a:bodyPr/>
          <a:lstStyle/>
          <a:p>
            <a:fld id="{FFB500C5-13F7-48FC-8160-C29AECF6C602}" type="slidenum">
              <a:rPr lang="en-US" smtClean="0"/>
              <a:t>34</a:t>
            </a:fld>
            <a:endParaRPr lang="en-US"/>
          </a:p>
        </p:txBody>
      </p:sp>
    </p:spTree>
    <p:extLst>
      <p:ext uri="{BB962C8B-B14F-4D97-AF65-F5344CB8AC3E}">
        <p14:creationId xmlns:p14="http://schemas.microsoft.com/office/powerpoint/2010/main" val="141119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here, and don’t forget about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35</a:t>
            </a:fld>
            <a:endParaRPr lang="en-US"/>
          </a:p>
        </p:txBody>
      </p:sp>
    </p:spTree>
    <p:extLst>
      <p:ext uri="{BB962C8B-B14F-4D97-AF65-F5344CB8AC3E}">
        <p14:creationId xmlns:p14="http://schemas.microsoft.com/office/powerpoint/2010/main" val="1017059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variable is continuous, there are quite a few ways to summarize it. We’ll start with central tendency or, what value is the variable centered around? We have a few options for measuring central tendency: mean, median and mode. </a:t>
            </a:r>
          </a:p>
        </p:txBody>
      </p:sp>
      <p:sp>
        <p:nvSpPr>
          <p:cNvPr id="4" name="Slide Number Placeholder 3"/>
          <p:cNvSpPr>
            <a:spLocks noGrp="1"/>
          </p:cNvSpPr>
          <p:nvPr>
            <p:ph type="sldNum" sz="quarter" idx="5"/>
          </p:nvPr>
        </p:nvSpPr>
        <p:spPr/>
        <p:txBody>
          <a:bodyPr/>
          <a:lstStyle/>
          <a:p>
            <a:fld id="{FFB500C5-13F7-48FC-8160-C29AECF6C602}" type="slidenum">
              <a:rPr lang="en-US" smtClean="0"/>
              <a:t>36</a:t>
            </a:fld>
            <a:endParaRPr lang="en-US"/>
          </a:p>
        </p:txBody>
      </p:sp>
    </p:spTree>
    <p:extLst>
      <p:ext uri="{BB962C8B-B14F-4D97-AF65-F5344CB8AC3E}">
        <p14:creationId xmlns:p14="http://schemas.microsoft.com/office/powerpoint/2010/main" val="1485108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right answer here! Just calculate the three statistics, use Excel or an online calculator if you aren’t sure what equations to use. </a:t>
            </a:r>
          </a:p>
          <a:p>
            <a:r>
              <a:rPr lang="en-US" dirty="0"/>
              <a:t>But again our goal is business impact here so we want to tie these measures to real business use cases. </a:t>
            </a:r>
          </a:p>
          <a:p>
            <a:endParaRPr lang="en-US" dirty="0"/>
          </a:p>
          <a:p>
            <a:r>
              <a:rPr lang="en-US" dirty="0"/>
              <a:t>Leave your thoughts in the chat as to what the important variable is. </a:t>
            </a:r>
          </a:p>
        </p:txBody>
      </p:sp>
      <p:sp>
        <p:nvSpPr>
          <p:cNvPr id="4" name="Slide Number Placeholder 3"/>
          <p:cNvSpPr>
            <a:spLocks noGrp="1"/>
          </p:cNvSpPr>
          <p:nvPr>
            <p:ph type="sldNum" sz="quarter" idx="5"/>
          </p:nvPr>
        </p:nvSpPr>
        <p:spPr/>
        <p:txBody>
          <a:bodyPr/>
          <a:lstStyle/>
          <a:p>
            <a:fld id="{FFB500C5-13F7-48FC-8160-C29AECF6C602}" type="slidenum">
              <a:rPr lang="en-US" smtClean="0"/>
              <a:t>37</a:t>
            </a:fld>
            <a:endParaRPr lang="en-US"/>
          </a:p>
        </p:txBody>
      </p:sp>
    </p:spTree>
    <p:extLst>
      <p:ext uri="{BB962C8B-B14F-4D97-AF65-F5344CB8AC3E}">
        <p14:creationId xmlns:p14="http://schemas.microsoft.com/office/powerpoint/2010/main" val="3619835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what you want to track!</a:t>
            </a:r>
          </a:p>
          <a:p>
            <a:r>
              <a:rPr lang="en-US" dirty="0"/>
              <a:t>The average donation is perhaps inflated by the $100, and that is a big downside of using the average.</a:t>
            </a:r>
          </a:p>
          <a:p>
            <a:r>
              <a:rPr lang="en-US" dirty="0"/>
              <a:t>That is why the median can be more revealing as it is more reflective of a true “middle ground” which is also important to know.</a:t>
            </a:r>
          </a:p>
          <a:p>
            <a:r>
              <a:rPr lang="en-US" dirty="0"/>
              <a:t>Finally, you might want to know what the most common donation is, that would be the mode.</a:t>
            </a:r>
          </a:p>
          <a:p>
            <a:r>
              <a:rPr lang="en-US" dirty="0"/>
              <a:t>So, they are all important!</a:t>
            </a:r>
          </a:p>
          <a:p>
            <a:r>
              <a:rPr lang="en-US" dirty="0"/>
              <a:t>But, usually we are going to analyze the mean because that is more receptive to advanced analysis, you’ll see that if data is normally distributed, then the mean will be the most revealing measure for us. </a:t>
            </a:r>
          </a:p>
          <a:p>
            <a:r>
              <a:rPr lang="en-US" dirty="0"/>
              <a:t>You  will also see from this example the importance of having enough data! </a:t>
            </a:r>
            <a:r>
              <a:rPr lang="en-US" dirty="0" err="1"/>
              <a:t>Kinda</a:t>
            </a:r>
            <a:r>
              <a:rPr lang="en-US" dirty="0"/>
              <a:t> hard to know what’s going to be important with only five observations! </a:t>
            </a:r>
          </a:p>
        </p:txBody>
      </p:sp>
      <p:sp>
        <p:nvSpPr>
          <p:cNvPr id="4" name="Slide Number Placeholder 3"/>
          <p:cNvSpPr>
            <a:spLocks noGrp="1"/>
          </p:cNvSpPr>
          <p:nvPr>
            <p:ph type="sldNum" sz="quarter" idx="5"/>
          </p:nvPr>
        </p:nvSpPr>
        <p:spPr/>
        <p:txBody>
          <a:bodyPr/>
          <a:lstStyle/>
          <a:p>
            <a:fld id="{FFB500C5-13F7-48FC-8160-C29AECF6C602}" type="slidenum">
              <a:rPr lang="en-US" smtClean="0"/>
              <a:t>38</a:t>
            </a:fld>
            <a:endParaRPr lang="en-US"/>
          </a:p>
        </p:txBody>
      </p:sp>
    </p:spTree>
    <p:extLst>
      <p:ext uri="{BB962C8B-B14F-4D97-AF65-F5344CB8AC3E}">
        <p14:creationId xmlns:p14="http://schemas.microsoft.com/office/powerpoint/2010/main" val="1049117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established where the “center” of the variable is, we can explore how “spread” the variable’s values are from the center.</a:t>
            </a:r>
          </a:p>
          <a:p>
            <a:r>
              <a:rPr lang="en-US" dirty="0"/>
              <a:t>The most basic measure for this is the range or the min/max.</a:t>
            </a:r>
          </a:p>
          <a:p>
            <a:r>
              <a:rPr lang="en-US" dirty="0"/>
              <a:t>Then there is the variance and the standard deviation – these are more sophisticated measures of how far a value falls on average, relative to the mean.</a:t>
            </a:r>
          </a:p>
          <a:p>
            <a:endParaRPr lang="en-US" dirty="0"/>
          </a:p>
          <a:p>
            <a:r>
              <a:rPr lang="en-US" dirty="0"/>
              <a:t>Standard error – how much variation can we expect in our means if we drew many random samples. </a:t>
            </a:r>
          </a:p>
        </p:txBody>
      </p:sp>
      <p:sp>
        <p:nvSpPr>
          <p:cNvPr id="4" name="Slide Number Placeholder 3"/>
          <p:cNvSpPr>
            <a:spLocks noGrp="1"/>
          </p:cNvSpPr>
          <p:nvPr>
            <p:ph type="sldNum" sz="quarter" idx="5"/>
          </p:nvPr>
        </p:nvSpPr>
        <p:spPr/>
        <p:txBody>
          <a:bodyPr/>
          <a:lstStyle/>
          <a:p>
            <a:fld id="{FFB500C5-13F7-48FC-8160-C29AECF6C602}" type="slidenum">
              <a:rPr lang="en-US" smtClean="0"/>
              <a:t>39</a:t>
            </a:fld>
            <a:endParaRPr lang="en-US"/>
          </a:p>
        </p:txBody>
      </p:sp>
    </p:spTree>
    <p:extLst>
      <p:ext uri="{BB962C8B-B14F-4D97-AF65-F5344CB8AC3E}">
        <p14:creationId xmlns:p14="http://schemas.microsoft.com/office/powerpoint/2010/main" val="1513910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everyone done this? If not, check the demo notes and/or follow along with the next two slides. </a:t>
            </a:r>
          </a:p>
          <a:p>
            <a:r>
              <a:rPr lang="en-US" dirty="0"/>
              <a:t>The steps are different for Mac versus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40</a:t>
            </a:fld>
            <a:endParaRPr lang="en-US"/>
          </a:p>
        </p:txBody>
      </p:sp>
    </p:spTree>
    <p:extLst>
      <p:ext uri="{BB962C8B-B14F-4D97-AF65-F5344CB8AC3E}">
        <p14:creationId xmlns:p14="http://schemas.microsoft.com/office/powerpoint/2010/main" val="628032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thumbs up when everyone has this installed.</a:t>
            </a:r>
          </a:p>
          <a:p>
            <a:r>
              <a:rPr lang="en-US" dirty="0"/>
              <a:t>Open up the wages dataset, we will now summarize a continuous variable (wage) using the Analysis </a:t>
            </a:r>
            <a:r>
              <a:rPr lang="en-US" dirty="0" err="1"/>
              <a:t>ToolPak</a:t>
            </a:r>
            <a:r>
              <a:rPr lang="en-US" dirty="0"/>
              <a:t>. </a:t>
            </a:r>
          </a:p>
          <a:p>
            <a:r>
              <a:rPr lang="en-US" dirty="0"/>
              <a:t>Another reminder to use the demo notes. </a:t>
            </a:r>
          </a:p>
        </p:txBody>
      </p:sp>
      <p:sp>
        <p:nvSpPr>
          <p:cNvPr id="4" name="Slide Number Placeholder 3"/>
          <p:cNvSpPr>
            <a:spLocks noGrp="1"/>
          </p:cNvSpPr>
          <p:nvPr>
            <p:ph type="sldNum" sz="quarter" idx="5"/>
          </p:nvPr>
        </p:nvSpPr>
        <p:spPr/>
        <p:txBody>
          <a:bodyPr/>
          <a:lstStyle/>
          <a:p>
            <a:fld id="{FFB500C5-13F7-48FC-8160-C29AECF6C602}" type="slidenum">
              <a:rPr lang="en-US" smtClean="0"/>
              <a:t>43</a:t>
            </a:fld>
            <a:endParaRPr lang="en-US"/>
          </a:p>
        </p:txBody>
      </p:sp>
    </p:spTree>
    <p:extLst>
      <p:ext uri="{BB962C8B-B14F-4D97-AF65-F5344CB8AC3E}">
        <p14:creationId xmlns:p14="http://schemas.microsoft.com/office/powerpoint/2010/main" val="3328379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measures of skewness/kurtosis is great but there’s nothing quite like a picture! Let’s draw the actual visualization with a histogram. </a:t>
            </a:r>
          </a:p>
        </p:txBody>
      </p:sp>
      <p:sp>
        <p:nvSpPr>
          <p:cNvPr id="4" name="Slide Number Placeholder 3"/>
          <p:cNvSpPr>
            <a:spLocks noGrp="1"/>
          </p:cNvSpPr>
          <p:nvPr>
            <p:ph type="sldNum" sz="quarter" idx="5"/>
          </p:nvPr>
        </p:nvSpPr>
        <p:spPr/>
        <p:txBody>
          <a:bodyPr/>
          <a:lstStyle/>
          <a:p>
            <a:fld id="{FFB500C5-13F7-48FC-8160-C29AECF6C602}" type="slidenum">
              <a:rPr lang="en-US" smtClean="0"/>
              <a:t>44</a:t>
            </a:fld>
            <a:endParaRPr lang="en-US"/>
          </a:p>
        </p:txBody>
      </p:sp>
    </p:spTree>
    <p:extLst>
      <p:ext uri="{BB962C8B-B14F-4D97-AF65-F5344CB8AC3E}">
        <p14:creationId xmlns:p14="http://schemas.microsoft.com/office/powerpoint/2010/main" val="1066119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a:t>
            </a:r>
          </a:p>
        </p:txBody>
      </p:sp>
      <p:sp>
        <p:nvSpPr>
          <p:cNvPr id="4" name="Slide Number Placeholder 3"/>
          <p:cNvSpPr>
            <a:spLocks noGrp="1"/>
          </p:cNvSpPr>
          <p:nvPr>
            <p:ph type="sldNum" sz="quarter" idx="5"/>
          </p:nvPr>
        </p:nvSpPr>
        <p:spPr/>
        <p:txBody>
          <a:bodyPr/>
          <a:lstStyle/>
          <a:p>
            <a:fld id="{FFB500C5-13F7-48FC-8160-C29AECF6C602}" type="slidenum">
              <a:rPr lang="en-US" smtClean="0"/>
              <a:t>45</a:t>
            </a:fld>
            <a:endParaRPr lang="en-US"/>
          </a:p>
        </p:txBody>
      </p:sp>
    </p:spTree>
    <p:extLst>
      <p:ext uri="{BB962C8B-B14F-4D97-AF65-F5344CB8AC3E}">
        <p14:creationId xmlns:p14="http://schemas.microsoft.com/office/powerpoint/2010/main" val="217268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each of the three steps.</a:t>
            </a:r>
          </a:p>
          <a:p>
            <a:r>
              <a:rPr lang="en-US" dirty="0"/>
              <a:t>This is a real life dataset on housing prices.  Do some EDA on this data. </a:t>
            </a:r>
          </a:p>
        </p:txBody>
      </p:sp>
      <p:sp>
        <p:nvSpPr>
          <p:cNvPr id="4" name="Slide Number Placeholder 3"/>
          <p:cNvSpPr>
            <a:spLocks noGrp="1"/>
          </p:cNvSpPr>
          <p:nvPr>
            <p:ph type="sldNum" sz="quarter" idx="5"/>
          </p:nvPr>
        </p:nvSpPr>
        <p:spPr/>
        <p:txBody>
          <a:bodyPr/>
          <a:lstStyle/>
          <a:p>
            <a:fld id="{FFB500C5-13F7-48FC-8160-C29AECF6C602}" type="slidenum">
              <a:rPr lang="en-US" smtClean="0"/>
              <a:t>46</a:t>
            </a:fld>
            <a:endParaRPr lang="en-US"/>
          </a:p>
        </p:txBody>
      </p:sp>
    </p:spTree>
    <p:extLst>
      <p:ext uri="{BB962C8B-B14F-4D97-AF65-F5344CB8AC3E}">
        <p14:creationId xmlns:p14="http://schemas.microsoft.com/office/powerpoint/2010/main" val="1167255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47</a:t>
            </a:fld>
            <a:endParaRPr lang="en-US"/>
          </a:p>
        </p:txBody>
      </p:sp>
    </p:spTree>
    <p:extLst>
      <p:ext uri="{BB962C8B-B14F-4D97-AF65-F5344CB8AC3E}">
        <p14:creationId xmlns:p14="http://schemas.microsoft.com/office/powerpoint/2010/main" val="2734739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of paramount in statistics. We are able to extrapolate pretty well about a variable’s value when it falls on a bell curve because we know exactly how “spread” the variable’s values are around its center. </a:t>
            </a:r>
          </a:p>
          <a:p>
            <a:r>
              <a:rPr lang="en-US" dirty="0"/>
              <a:t>Next slide for some specifics. </a:t>
            </a:r>
          </a:p>
        </p:txBody>
      </p:sp>
      <p:sp>
        <p:nvSpPr>
          <p:cNvPr id="4" name="Slide Number Placeholder 3"/>
          <p:cNvSpPr>
            <a:spLocks noGrp="1"/>
          </p:cNvSpPr>
          <p:nvPr>
            <p:ph type="sldNum" sz="quarter" idx="5"/>
          </p:nvPr>
        </p:nvSpPr>
        <p:spPr/>
        <p:txBody>
          <a:bodyPr/>
          <a:lstStyle/>
          <a:p>
            <a:fld id="{FFB500C5-13F7-48FC-8160-C29AECF6C602}" type="slidenum">
              <a:rPr lang="en-US" smtClean="0"/>
              <a:t>48</a:t>
            </a:fld>
            <a:endParaRPr lang="en-US"/>
          </a:p>
        </p:txBody>
      </p:sp>
    </p:spTree>
    <p:extLst>
      <p:ext uri="{BB962C8B-B14F-4D97-AF65-F5344CB8AC3E}">
        <p14:creationId xmlns:p14="http://schemas.microsoft.com/office/powerpoint/2010/main" val="117222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the empirical rule and it tells us how many observations we expect to fall within how many standard deviations of the mean. We can expect that 68% of our observations fall within 1 standard deviation, 95% within 2, and 99.7% within 3. This allows us to state how likely or unlikely it is to get any certain value. </a:t>
            </a:r>
          </a:p>
        </p:txBody>
      </p:sp>
      <p:sp>
        <p:nvSpPr>
          <p:cNvPr id="4" name="Slide Number Placeholder 3"/>
          <p:cNvSpPr>
            <a:spLocks noGrp="1"/>
          </p:cNvSpPr>
          <p:nvPr>
            <p:ph type="sldNum" sz="quarter" idx="5"/>
          </p:nvPr>
        </p:nvSpPr>
        <p:spPr/>
        <p:txBody>
          <a:bodyPr/>
          <a:lstStyle/>
          <a:p>
            <a:fld id="{FFB500C5-13F7-48FC-8160-C29AECF6C602}" type="slidenum">
              <a:rPr lang="en-US" smtClean="0"/>
              <a:t>49</a:t>
            </a:fld>
            <a:endParaRPr lang="en-US"/>
          </a:p>
        </p:txBody>
      </p:sp>
    </p:spTree>
    <p:extLst>
      <p:ext uri="{BB962C8B-B14F-4D97-AF65-F5344CB8AC3E}">
        <p14:creationId xmlns:p14="http://schemas.microsoft.com/office/powerpoint/2010/main" val="1509674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https://pixabay.com/photos/bigfoot-evolution-anthropoid-ape-542546/  </a:t>
            </a:r>
          </a:p>
          <a:p>
            <a:r>
              <a:rPr lang="en-US" dirty="0"/>
              <a:t>The interesting thing about the normal distribution is that while we see approximations to it everywhere, it’s nearly impossible to find it perfectly in real life.  Some ways we can check whether a variable is normally distributed enough are with descriptive statistics. We can check whether its skewness and kurtosis fall within a certain range, this is a pretty generous range here, but a perfectly normal distribution will have a skewness and kurtosis of 0, so the closer to 0 the more normal it is.</a:t>
            </a:r>
          </a:p>
          <a:p>
            <a:endParaRPr lang="en-US" dirty="0"/>
          </a:p>
          <a:p>
            <a:r>
              <a:rPr lang="en-US" dirty="0"/>
              <a:t>We can also visualize it and we’ve been using histograms to do that. With this we can see whether the variable “looks” normal, or how “bell-shaped” it appears.  </a:t>
            </a:r>
          </a:p>
          <a:p>
            <a:endParaRPr lang="en-US" dirty="0"/>
          </a:p>
          <a:p>
            <a:r>
              <a:rPr lang="en-US" dirty="0"/>
              <a:t>Finally there are some other ways to test normality but we won’t get into those, we can perform a statistical test to check whether our variable is likely to be different than normal. The cool thing is that after this course you will understand how tests like these work at a basic level. </a:t>
            </a:r>
          </a:p>
        </p:txBody>
      </p:sp>
      <p:sp>
        <p:nvSpPr>
          <p:cNvPr id="4" name="Slide Number Placeholder 3"/>
          <p:cNvSpPr>
            <a:spLocks noGrp="1"/>
          </p:cNvSpPr>
          <p:nvPr>
            <p:ph type="sldNum" sz="quarter" idx="5"/>
          </p:nvPr>
        </p:nvSpPr>
        <p:spPr/>
        <p:txBody>
          <a:bodyPr/>
          <a:lstStyle/>
          <a:p>
            <a:fld id="{FFB500C5-13F7-48FC-8160-C29AECF6C602}" type="slidenum">
              <a:rPr lang="en-US" smtClean="0"/>
              <a:t>50</a:t>
            </a:fld>
            <a:endParaRPr lang="en-US"/>
          </a:p>
        </p:txBody>
      </p:sp>
    </p:spTree>
    <p:extLst>
      <p:ext uri="{BB962C8B-B14F-4D97-AF65-F5344CB8AC3E}">
        <p14:creationId xmlns:p14="http://schemas.microsoft.com/office/powerpoint/2010/main" val="4181612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54</a:t>
            </a:fld>
            <a:endParaRPr lang="en-US"/>
          </a:p>
        </p:txBody>
      </p:sp>
    </p:spTree>
    <p:extLst>
      <p:ext uri="{BB962C8B-B14F-4D97-AF65-F5344CB8AC3E}">
        <p14:creationId xmlns:p14="http://schemas.microsoft.com/office/powerpoint/2010/main" val="4026763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you will see R’s equivalent to some of those features you saw with Python. I think that for different reasons Python seems to be taking the lead on Excel automation, but R has some pretty robust features and in some ways are richer than Python’s. </a:t>
            </a:r>
          </a:p>
        </p:txBody>
      </p:sp>
      <p:sp>
        <p:nvSpPr>
          <p:cNvPr id="4" name="Slide Number Placeholder 3"/>
          <p:cNvSpPr>
            <a:spLocks noGrp="1"/>
          </p:cNvSpPr>
          <p:nvPr>
            <p:ph type="sldNum" sz="quarter" idx="5"/>
          </p:nvPr>
        </p:nvSpPr>
        <p:spPr/>
        <p:txBody>
          <a:bodyPr/>
          <a:lstStyle/>
          <a:p>
            <a:fld id="{3BB66621-ADCC-4EF8-8003-B9D3E881DCD2}" type="slidenum">
              <a:rPr lang="en-US" smtClean="0"/>
              <a:t>56</a:t>
            </a:fld>
            <a:endParaRPr lang="en-US"/>
          </a:p>
        </p:txBody>
      </p:sp>
    </p:spTree>
    <p:extLst>
      <p:ext uri="{BB962C8B-B14F-4D97-AF65-F5344CB8AC3E}">
        <p14:creationId xmlns:p14="http://schemas.microsoft.com/office/powerpoint/2010/main" val="2188715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58</a:t>
            </a:fld>
            <a:endParaRPr lang="en-US"/>
          </a:p>
        </p:txBody>
      </p:sp>
    </p:spTree>
    <p:extLst>
      <p:ext uri="{BB962C8B-B14F-4D97-AF65-F5344CB8AC3E}">
        <p14:creationId xmlns:p14="http://schemas.microsoft.com/office/powerpoint/2010/main" val="3691377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61</a:t>
            </a:fld>
            <a:endParaRPr lang="en-US"/>
          </a:p>
        </p:txBody>
      </p:sp>
    </p:spTree>
    <p:extLst>
      <p:ext uri="{BB962C8B-B14F-4D97-AF65-F5344CB8AC3E}">
        <p14:creationId xmlns:p14="http://schemas.microsoft.com/office/powerpoint/2010/main" val="1180505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66621-ADCC-4EF8-8003-B9D3E881DCD2}" type="slidenum">
              <a:rPr lang="en-US" smtClean="0"/>
              <a:t>62</a:t>
            </a:fld>
            <a:endParaRPr lang="en-US"/>
          </a:p>
        </p:txBody>
      </p:sp>
    </p:spTree>
    <p:extLst>
      <p:ext uri="{BB962C8B-B14F-4D97-AF65-F5344CB8AC3E}">
        <p14:creationId xmlns:p14="http://schemas.microsoft.com/office/powerpoint/2010/main" val="263041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we are going to do here is go back to your session or open a new one. Go to the </a:t>
            </a:r>
            <a:r>
              <a:rPr lang="en-US" dirty="0" err="1"/>
              <a:t>diamonds.r</a:t>
            </a:r>
            <a:r>
              <a:rPr lang="en-US" dirty="0"/>
              <a:t> dataset. And let’s actually conduct the analysis that was hinted at earlier. </a:t>
            </a:r>
          </a:p>
        </p:txBody>
      </p:sp>
      <p:sp>
        <p:nvSpPr>
          <p:cNvPr id="4" name="Slide Number Placeholder 3"/>
          <p:cNvSpPr>
            <a:spLocks noGrp="1"/>
          </p:cNvSpPr>
          <p:nvPr>
            <p:ph type="sldNum" sz="quarter" idx="5"/>
          </p:nvPr>
        </p:nvSpPr>
        <p:spPr/>
        <p:txBody>
          <a:bodyPr/>
          <a:lstStyle/>
          <a:p>
            <a:fld id="{3BB66621-ADCC-4EF8-8003-B9D3E881DCD2}" type="slidenum">
              <a:rPr lang="en-US" smtClean="0"/>
              <a:t>63</a:t>
            </a:fld>
            <a:endParaRPr lang="en-US"/>
          </a:p>
        </p:txBody>
      </p:sp>
    </p:spTree>
    <p:extLst>
      <p:ext uri="{BB962C8B-B14F-4D97-AF65-F5344CB8AC3E}">
        <p14:creationId xmlns:p14="http://schemas.microsoft.com/office/powerpoint/2010/main" val="3117079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Exploratory Data Analysis in Excel. </a:t>
            </a:r>
          </a:p>
          <a:p>
            <a:r>
              <a:rPr lang="en-US" dirty="0"/>
              <a:t>Pulse check – who has heard of this term before and how would you define it? Or outside of defining it, what are some examples of it? </a:t>
            </a:r>
          </a:p>
        </p:txBody>
      </p:sp>
      <p:sp>
        <p:nvSpPr>
          <p:cNvPr id="4" name="Slide Number Placeholder 3"/>
          <p:cNvSpPr>
            <a:spLocks noGrp="1"/>
          </p:cNvSpPr>
          <p:nvPr>
            <p:ph type="sldNum" sz="quarter" idx="5"/>
          </p:nvPr>
        </p:nvSpPr>
        <p:spPr/>
        <p:txBody>
          <a:bodyPr/>
          <a:lstStyle/>
          <a:p>
            <a:fld id="{FFB500C5-13F7-48FC-8160-C29AECF6C602}" type="slidenum">
              <a:rPr lang="en-US" smtClean="0"/>
              <a:t>64</a:t>
            </a:fld>
            <a:endParaRPr lang="en-US"/>
          </a:p>
        </p:txBody>
      </p:sp>
    </p:spTree>
    <p:extLst>
      <p:ext uri="{BB962C8B-B14F-4D97-AF65-F5344CB8AC3E}">
        <p14:creationId xmlns:p14="http://schemas.microsoft.com/office/powerpoint/2010/main" val="4091657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65</a:t>
            </a:fld>
            <a:endParaRPr lang="en-US"/>
          </a:p>
        </p:txBody>
      </p:sp>
    </p:spTree>
    <p:extLst>
      <p:ext uri="{BB962C8B-B14F-4D97-AF65-F5344CB8AC3E}">
        <p14:creationId xmlns:p14="http://schemas.microsoft.com/office/powerpoint/2010/main" val="2727252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instructions on next slide.</a:t>
            </a:r>
          </a:p>
          <a:p>
            <a:r>
              <a:rPr lang="en-US" dirty="0"/>
              <a:t>Ask if anyone knows what formula to use for this. </a:t>
            </a:r>
          </a:p>
        </p:txBody>
      </p:sp>
      <p:sp>
        <p:nvSpPr>
          <p:cNvPr id="4" name="Slide Number Placeholder 3"/>
          <p:cNvSpPr>
            <a:spLocks noGrp="1"/>
          </p:cNvSpPr>
          <p:nvPr>
            <p:ph type="sldNum" sz="quarter" idx="5"/>
          </p:nvPr>
        </p:nvSpPr>
        <p:spPr/>
        <p:txBody>
          <a:bodyPr/>
          <a:lstStyle/>
          <a:p>
            <a:fld id="{FFB500C5-13F7-48FC-8160-C29AECF6C602}" type="slidenum">
              <a:rPr lang="en-US" smtClean="0"/>
              <a:t>66</a:t>
            </a:fld>
            <a:endParaRPr lang="en-US"/>
          </a:p>
        </p:txBody>
      </p:sp>
    </p:spTree>
    <p:extLst>
      <p:ext uri="{BB962C8B-B14F-4D97-AF65-F5344CB8AC3E}">
        <p14:creationId xmlns:p14="http://schemas.microsoft.com/office/powerpoint/2010/main" val="1759579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screenshot to be shown on next slide. </a:t>
            </a:r>
          </a:p>
          <a:p>
            <a:r>
              <a:rPr lang="en-US" dirty="0"/>
              <a:t>If you need help with the plotting, go to the older demo notes, that’s what we did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look ahead in the slides! </a:t>
            </a:r>
          </a:p>
          <a:p>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67</a:t>
            </a:fld>
            <a:endParaRPr lang="en-US"/>
          </a:p>
        </p:txBody>
      </p:sp>
    </p:spTree>
    <p:extLst>
      <p:ext uri="{BB962C8B-B14F-4D97-AF65-F5344CB8AC3E}">
        <p14:creationId xmlns:p14="http://schemas.microsoft.com/office/powerpoint/2010/main" val="2035293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the average roulette spin after spinning 100 times. Do this 500 times and plot the histogram of the average spins. What happens this time? </a:t>
            </a:r>
          </a:p>
          <a:p>
            <a:r>
              <a:rPr lang="en-US" dirty="0"/>
              <a:t>Don’t look ahead in the slides! </a:t>
            </a:r>
          </a:p>
        </p:txBody>
      </p:sp>
      <p:sp>
        <p:nvSpPr>
          <p:cNvPr id="4" name="Slide Number Placeholder 3"/>
          <p:cNvSpPr>
            <a:spLocks noGrp="1"/>
          </p:cNvSpPr>
          <p:nvPr>
            <p:ph type="sldNum" sz="quarter" idx="5"/>
          </p:nvPr>
        </p:nvSpPr>
        <p:spPr/>
        <p:txBody>
          <a:bodyPr/>
          <a:lstStyle/>
          <a:p>
            <a:fld id="{FFB500C5-13F7-48FC-8160-C29AECF6C602}" type="slidenum">
              <a:rPr lang="en-US" smtClean="0"/>
              <a:t>68</a:t>
            </a:fld>
            <a:endParaRPr lang="en-US"/>
          </a:p>
        </p:txBody>
      </p:sp>
    </p:spTree>
    <p:extLst>
      <p:ext uri="{BB962C8B-B14F-4D97-AF65-F5344CB8AC3E}">
        <p14:creationId xmlns:p14="http://schemas.microsoft.com/office/powerpoint/2010/main" val="539400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r>
              <a:rPr lang="en-US" dirty="0"/>
              <a:t>This is courtesy of the central limit theorem.  Sample means tend to normality, which means since we know the probability distribution, we can make reliable estimates about a population, given a sample, as we extrapolate to that population. </a:t>
            </a:r>
          </a:p>
        </p:txBody>
      </p:sp>
      <p:sp>
        <p:nvSpPr>
          <p:cNvPr id="4" name="Slide Number Placeholder 3"/>
          <p:cNvSpPr>
            <a:spLocks noGrp="1"/>
          </p:cNvSpPr>
          <p:nvPr>
            <p:ph type="sldNum" sz="quarter" idx="5"/>
          </p:nvPr>
        </p:nvSpPr>
        <p:spPr/>
        <p:txBody>
          <a:bodyPr/>
          <a:lstStyle/>
          <a:p>
            <a:fld id="{FFB500C5-13F7-48FC-8160-C29AECF6C602}" type="slidenum">
              <a:rPr lang="en-US" smtClean="0"/>
              <a:t>69</a:t>
            </a:fld>
            <a:endParaRPr lang="en-US"/>
          </a:p>
        </p:txBody>
      </p:sp>
    </p:spTree>
    <p:extLst>
      <p:ext uri="{BB962C8B-B14F-4D97-AF65-F5344CB8AC3E}">
        <p14:creationId xmlns:p14="http://schemas.microsoft.com/office/powerpoint/2010/main" val="1385086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caveat is that a sample has to be “large enough.”  What does that mean? Well, the base case is 30. 60 is better and 100 is even better. </a:t>
            </a:r>
            <a:br>
              <a:rPr lang="en-US" dirty="0"/>
            </a:br>
            <a:r>
              <a:rPr lang="en-US" dirty="0"/>
              <a:t>If your data’s sample is already looking normal, it’s going to take a smaller sample size to hit that “large enough” qualification. So generally a normally distributed variable is considered a requirement to do these statistics in practice, whereas in theory this is not such a dead-locked requirement. </a:t>
            </a:r>
          </a:p>
          <a:p>
            <a:endParaRPr lang="en-US" dirty="0"/>
          </a:p>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70</a:t>
            </a:fld>
            <a:endParaRPr lang="en-US"/>
          </a:p>
        </p:txBody>
      </p:sp>
    </p:spTree>
    <p:extLst>
      <p:ext uri="{BB962C8B-B14F-4D97-AF65-F5344CB8AC3E}">
        <p14:creationId xmlns:p14="http://schemas.microsoft.com/office/powerpoint/2010/main" val="20905730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https://unsplash.com/photos/3qMOyoqI-JM</a:t>
            </a:r>
          </a:p>
          <a:p>
            <a:r>
              <a:rPr lang="en-US" dirty="0"/>
              <a:t>Instructions follow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71</a:t>
            </a:fld>
            <a:endParaRPr lang="en-US"/>
          </a:p>
        </p:txBody>
      </p:sp>
    </p:spTree>
    <p:extLst>
      <p:ext uri="{BB962C8B-B14F-4D97-AF65-F5344CB8AC3E}">
        <p14:creationId xmlns:p14="http://schemas.microsoft.com/office/powerpoint/2010/main" val="2790370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72</a:t>
            </a:fld>
            <a:endParaRPr lang="en-US"/>
          </a:p>
        </p:txBody>
      </p:sp>
    </p:spTree>
    <p:extLst>
      <p:ext uri="{BB962C8B-B14F-4D97-AF65-F5344CB8AC3E}">
        <p14:creationId xmlns:p14="http://schemas.microsoft.com/office/powerpoint/2010/main" val="26751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28413479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 or statistics?</a:t>
            </a:r>
            <a:br>
              <a:rPr lang="en-US" dirty="0"/>
            </a:b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73</a:t>
            </a:fld>
            <a:endParaRPr lang="en-US"/>
          </a:p>
        </p:txBody>
      </p:sp>
    </p:spTree>
    <p:extLst>
      <p:ext uri="{BB962C8B-B14F-4D97-AF65-F5344CB8AC3E}">
        <p14:creationId xmlns:p14="http://schemas.microsoft.com/office/powerpoint/2010/main" val="2216430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end our EDA module on the Central Limit Theorem as you’ll see it’s the “missing link” between descriptive and inferential statistics. </a:t>
            </a:r>
          </a:p>
          <a:p>
            <a:r>
              <a:rPr lang="en-US" dirty="0"/>
              <a:t>We are done with the first module! Any questions?</a:t>
            </a:r>
          </a:p>
        </p:txBody>
      </p:sp>
      <p:sp>
        <p:nvSpPr>
          <p:cNvPr id="4" name="Slide Number Placeholder 3"/>
          <p:cNvSpPr>
            <a:spLocks noGrp="1"/>
          </p:cNvSpPr>
          <p:nvPr>
            <p:ph type="sldNum" sz="quarter" idx="5"/>
          </p:nvPr>
        </p:nvSpPr>
        <p:spPr/>
        <p:txBody>
          <a:bodyPr/>
          <a:lstStyle/>
          <a:p>
            <a:fld id="{FFB500C5-13F7-48FC-8160-C29AECF6C602}" type="slidenum">
              <a:rPr lang="en-US" smtClean="0"/>
              <a:t>74</a:t>
            </a:fld>
            <a:endParaRPr lang="en-US"/>
          </a:p>
        </p:txBody>
      </p:sp>
    </p:spTree>
    <p:extLst>
      <p:ext uri="{BB962C8B-B14F-4D97-AF65-F5344CB8AC3E}">
        <p14:creationId xmlns:p14="http://schemas.microsoft.com/office/powerpoint/2010/main" val="4086651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really want to focus this on real-life business applications so this is not some academic undertaking, so let’s say that we are real estate analysts and we want to consider what kinds of features on a house help.</a:t>
            </a:r>
          </a:p>
          <a:p>
            <a:r>
              <a:rPr lang="en-US" dirty="0"/>
              <a:t>We might start with a claim like this. I don’t think anyone would disagree with this statement, but how would we actually quantify that? What can we measure to compare a difference in quality between houses with and w/o air conditioning? </a:t>
            </a:r>
          </a:p>
        </p:txBody>
      </p:sp>
      <p:sp>
        <p:nvSpPr>
          <p:cNvPr id="4" name="Slide Number Placeholder 3"/>
          <p:cNvSpPr>
            <a:spLocks noGrp="1"/>
          </p:cNvSpPr>
          <p:nvPr>
            <p:ph type="sldNum" sz="quarter" idx="5"/>
          </p:nvPr>
        </p:nvSpPr>
        <p:spPr/>
        <p:txBody>
          <a:bodyPr/>
          <a:lstStyle/>
          <a:p>
            <a:fld id="{FFB500C5-13F7-48FC-8160-C29AECF6C602}" type="slidenum">
              <a:rPr lang="en-US" smtClean="0"/>
              <a:t>75</a:t>
            </a:fld>
            <a:endParaRPr lang="en-US"/>
          </a:p>
        </p:txBody>
      </p:sp>
    </p:spTree>
    <p:extLst>
      <p:ext uri="{BB962C8B-B14F-4D97-AF65-F5344CB8AC3E}">
        <p14:creationId xmlns:p14="http://schemas.microsoft.com/office/powerpoint/2010/main" val="1601864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Price is a readily quantifiable value that could stand in for quality that I think a lot of business managers would be pleased with learning more about. Do homes with AC sell for a higher value? Now we are talking business. </a:t>
            </a:r>
          </a:p>
        </p:txBody>
      </p:sp>
      <p:sp>
        <p:nvSpPr>
          <p:cNvPr id="4" name="Slide Number Placeholder 3"/>
          <p:cNvSpPr>
            <a:spLocks noGrp="1"/>
          </p:cNvSpPr>
          <p:nvPr>
            <p:ph type="sldNum" sz="quarter" idx="5"/>
          </p:nvPr>
        </p:nvSpPr>
        <p:spPr/>
        <p:txBody>
          <a:bodyPr/>
          <a:lstStyle/>
          <a:p>
            <a:fld id="{FFB500C5-13F7-48FC-8160-C29AECF6C602}" type="slidenum">
              <a:rPr lang="en-US" smtClean="0"/>
              <a:t>76</a:t>
            </a:fld>
            <a:endParaRPr lang="en-US"/>
          </a:p>
        </p:txBody>
      </p:sp>
    </p:spTree>
    <p:extLst>
      <p:ext uri="{BB962C8B-B14F-4D97-AF65-F5344CB8AC3E}">
        <p14:creationId xmlns:p14="http://schemas.microsoft.com/office/powerpoint/2010/main" val="489571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qualify further, how are we going to compare housing prices? Well, we could ask </a:t>
            </a:r>
            <a:r>
              <a:rPr lang="en-US" i="1" dirty="0"/>
              <a:t>on average </a:t>
            </a:r>
            <a:r>
              <a:rPr lang="en-US" i="0" dirty="0"/>
              <a:t>whether homes with AC sell for higher. Now we are making a readily measurable claim.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77</a:t>
            </a:fld>
            <a:endParaRPr lang="en-US"/>
          </a:p>
        </p:txBody>
      </p:sp>
    </p:spTree>
    <p:extLst>
      <p:ext uri="{BB962C8B-B14F-4D97-AF65-F5344CB8AC3E}">
        <p14:creationId xmlns:p14="http://schemas.microsoft.com/office/powerpoint/2010/main" val="33616413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can’t measure the sale price of EVERY house, we are going to take a sample. So we need to be very specific about </a:t>
            </a:r>
            <a:r>
              <a:rPr lang="en-US" i="1" dirty="0"/>
              <a:t>what </a:t>
            </a:r>
            <a:r>
              <a:rPr lang="en-US" i="0" dirty="0"/>
              <a:t>we are measuring. </a:t>
            </a:r>
          </a:p>
          <a:p>
            <a:r>
              <a:rPr lang="en-US" i="0" dirty="0"/>
              <a:t>However you are going to find that through some of the principles you learned earlier that we can actually make some claims about ALL houses given a SAMPLE of houses that we took.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78</a:t>
            </a:fld>
            <a:endParaRPr lang="en-US"/>
          </a:p>
        </p:txBody>
      </p:sp>
    </p:spTree>
    <p:extLst>
      <p:ext uri="{BB962C8B-B14F-4D97-AF65-F5344CB8AC3E}">
        <p14:creationId xmlns:p14="http://schemas.microsoft.com/office/powerpoint/2010/main" val="2337499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what we just did here, essentially we are looking for a difference in the average of some continuous variable between two categories. Going back to our analogy, with these two ingredients we can make the “recipe” of an independent samples t-test. </a:t>
            </a:r>
          </a:p>
          <a:p>
            <a:r>
              <a:rPr lang="en-US" dirty="0"/>
              <a:t>Before we run the test, we want to fully explore the variables we are going to test. This is like measuring out our ingredients to make sure the recipe is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79</a:t>
            </a:fld>
            <a:endParaRPr lang="en-US"/>
          </a:p>
        </p:txBody>
      </p:sp>
    </p:spTree>
    <p:extLst>
      <p:ext uri="{BB962C8B-B14F-4D97-AF65-F5344CB8AC3E}">
        <p14:creationId xmlns:p14="http://schemas.microsoft.com/office/powerpoint/2010/main" val="3927598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tools we’ve learned so far (frequencies, descriptive statistics, histograms), let’s see what we can learn about a difference in means between homes w/ and w/o AC. </a:t>
            </a:r>
          </a:p>
        </p:txBody>
      </p:sp>
      <p:sp>
        <p:nvSpPr>
          <p:cNvPr id="4" name="Slide Number Placeholder 3"/>
          <p:cNvSpPr>
            <a:spLocks noGrp="1"/>
          </p:cNvSpPr>
          <p:nvPr>
            <p:ph type="sldNum" sz="quarter" idx="5"/>
          </p:nvPr>
        </p:nvSpPr>
        <p:spPr/>
        <p:txBody>
          <a:bodyPr/>
          <a:lstStyle/>
          <a:p>
            <a:fld id="{FFB500C5-13F7-48FC-8160-C29AECF6C602}" type="slidenum">
              <a:rPr lang="en-US" smtClean="0"/>
              <a:t>80</a:t>
            </a:fld>
            <a:endParaRPr lang="en-US"/>
          </a:p>
        </p:txBody>
      </p:sp>
    </p:spTree>
    <p:extLst>
      <p:ext uri="{BB962C8B-B14F-4D97-AF65-F5344CB8AC3E}">
        <p14:creationId xmlns:p14="http://schemas.microsoft.com/office/powerpoint/2010/main" val="10098361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https://unsplash.com/photos/T-br3SYp9kw  </a:t>
            </a:r>
          </a:p>
          <a:p>
            <a:r>
              <a:rPr lang="en-US" dirty="0"/>
              <a:t>Now it’s your turn to follow the steps taken so far. </a:t>
            </a:r>
          </a:p>
          <a:p>
            <a:r>
              <a:rPr lang="en-US" dirty="0"/>
              <a:t>“Build on” is a pun :P </a:t>
            </a:r>
          </a:p>
        </p:txBody>
      </p:sp>
      <p:sp>
        <p:nvSpPr>
          <p:cNvPr id="4" name="Slide Number Placeholder 3"/>
          <p:cNvSpPr>
            <a:spLocks noGrp="1"/>
          </p:cNvSpPr>
          <p:nvPr>
            <p:ph type="sldNum" sz="quarter" idx="5"/>
          </p:nvPr>
        </p:nvSpPr>
        <p:spPr/>
        <p:txBody>
          <a:bodyPr/>
          <a:lstStyle/>
          <a:p>
            <a:fld id="{FFB500C5-13F7-48FC-8160-C29AECF6C602}" type="slidenum">
              <a:rPr lang="en-US" smtClean="0"/>
              <a:t>81</a:t>
            </a:fld>
            <a:endParaRPr lang="en-US"/>
          </a:p>
        </p:txBody>
      </p:sp>
    </p:spTree>
    <p:extLst>
      <p:ext uri="{BB962C8B-B14F-4D97-AF65-F5344CB8AC3E}">
        <p14:creationId xmlns:p14="http://schemas.microsoft.com/office/powerpoint/2010/main" val="1014501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Brace yourselves!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82</a:t>
            </a:fld>
            <a:endParaRPr lang="en-US"/>
          </a:p>
        </p:txBody>
      </p:sp>
    </p:spTree>
    <p:extLst>
      <p:ext uri="{BB962C8B-B14F-4D97-AF65-F5344CB8AC3E}">
        <p14:creationId xmlns:p14="http://schemas.microsoft.com/office/powerpoint/2010/main" val="862708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https://swiy.co/amx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216904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test statistic exceeds the critical value, then we would reject the null.</a:t>
            </a:r>
          </a:p>
          <a:p>
            <a:r>
              <a:rPr lang="en-US" dirty="0"/>
              <a:t>Otherwise, we fail to reject the null.</a:t>
            </a:r>
          </a:p>
          <a:p>
            <a:r>
              <a:rPr lang="en-US" dirty="0"/>
              <a:t>Notice the delicate language here? </a:t>
            </a:r>
          </a:p>
        </p:txBody>
      </p:sp>
      <p:sp>
        <p:nvSpPr>
          <p:cNvPr id="4" name="Slide Number Placeholder 3"/>
          <p:cNvSpPr>
            <a:spLocks noGrp="1"/>
          </p:cNvSpPr>
          <p:nvPr>
            <p:ph type="sldNum" sz="quarter" idx="5"/>
          </p:nvPr>
        </p:nvSpPr>
        <p:spPr/>
        <p:txBody>
          <a:bodyPr/>
          <a:lstStyle/>
          <a:p>
            <a:fld id="{FFB500C5-13F7-48FC-8160-C29AECF6C602}" type="slidenum">
              <a:rPr lang="en-US" smtClean="0"/>
              <a:t>83</a:t>
            </a:fld>
            <a:endParaRPr lang="en-US"/>
          </a:p>
        </p:txBody>
      </p:sp>
    </p:spTree>
    <p:extLst>
      <p:ext uri="{BB962C8B-B14F-4D97-AF65-F5344CB8AC3E}">
        <p14:creationId xmlns:p14="http://schemas.microsoft.com/office/powerpoint/2010/main" val="3816884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the “hypothetical” stuff here so far? (lol)</a:t>
            </a:r>
          </a:p>
          <a:p>
            <a:r>
              <a:rPr lang="en-US" dirty="0"/>
              <a:t>Don’t get too hung up on this part, it will make more sense in action when we actually begin to crunch the numbers in Excel. </a:t>
            </a:r>
          </a:p>
        </p:txBody>
      </p:sp>
      <p:sp>
        <p:nvSpPr>
          <p:cNvPr id="4" name="Slide Number Placeholder 3"/>
          <p:cNvSpPr>
            <a:spLocks noGrp="1"/>
          </p:cNvSpPr>
          <p:nvPr>
            <p:ph type="sldNum" sz="quarter" idx="5"/>
          </p:nvPr>
        </p:nvSpPr>
        <p:spPr/>
        <p:txBody>
          <a:bodyPr/>
          <a:lstStyle/>
          <a:p>
            <a:fld id="{FFB500C5-13F7-48FC-8160-C29AECF6C602}" type="slidenum">
              <a:rPr lang="en-US" smtClean="0"/>
              <a:t>84</a:t>
            </a:fld>
            <a:endParaRPr lang="en-US"/>
          </a:p>
        </p:txBody>
      </p:sp>
    </p:spTree>
    <p:extLst>
      <p:ext uri="{BB962C8B-B14F-4D97-AF65-F5344CB8AC3E}">
        <p14:creationId xmlns:p14="http://schemas.microsoft.com/office/powerpoint/2010/main" val="531813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85</a:t>
            </a:fld>
            <a:endParaRPr lang="en-US"/>
          </a:p>
        </p:txBody>
      </p:sp>
    </p:spTree>
    <p:extLst>
      <p:ext uri="{BB962C8B-B14F-4D97-AF65-F5344CB8AC3E}">
        <p14:creationId xmlns:p14="http://schemas.microsoft.com/office/powerpoint/2010/main" val="195971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86</a:t>
            </a:fld>
            <a:endParaRPr lang="en-US"/>
          </a:p>
        </p:txBody>
      </p:sp>
    </p:spTree>
    <p:extLst>
      <p:ext uri="{BB962C8B-B14F-4D97-AF65-F5344CB8AC3E}">
        <p14:creationId xmlns:p14="http://schemas.microsoft.com/office/powerpoint/2010/main" val="4226658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analyzed the sample data, now let’s check for a “generalizable” difference based on these samples. This is “statistical significance.” Follow along and check the Demo Notes later. </a:t>
            </a:r>
          </a:p>
        </p:txBody>
      </p:sp>
      <p:sp>
        <p:nvSpPr>
          <p:cNvPr id="4" name="Slide Number Placeholder 3"/>
          <p:cNvSpPr>
            <a:spLocks noGrp="1"/>
          </p:cNvSpPr>
          <p:nvPr>
            <p:ph type="sldNum" sz="quarter" idx="5"/>
          </p:nvPr>
        </p:nvSpPr>
        <p:spPr/>
        <p:txBody>
          <a:bodyPr/>
          <a:lstStyle/>
          <a:p>
            <a:fld id="{FFB500C5-13F7-48FC-8160-C29AECF6C602}" type="slidenum">
              <a:rPr lang="en-US" smtClean="0"/>
              <a:t>87</a:t>
            </a:fld>
            <a:endParaRPr lang="en-US"/>
          </a:p>
        </p:txBody>
      </p:sp>
    </p:spTree>
    <p:extLst>
      <p:ext uri="{BB962C8B-B14F-4D97-AF65-F5344CB8AC3E}">
        <p14:creationId xmlns:p14="http://schemas.microsoft.com/office/powerpoint/2010/main" val="2867955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p-value and found significance, but what did we actually find here? It is NOT the probability of making a mistake, it is a measure of how likely it would be to find the observed difference in means, if there were actually no difference in population means. </a:t>
            </a:r>
          </a:p>
          <a:p>
            <a:r>
              <a:rPr lang="en-US" dirty="0"/>
              <a:t>Let’s walk through some p-value interpretations on the next slide. </a:t>
            </a:r>
          </a:p>
        </p:txBody>
      </p:sp>
      <p:sp>
        <p:nvSpPr>
          <p:cNvPr id="4" name="Slide Number Placeholder 3"/>
          <p:cNvSpPr>
            <a:spLocks noGrp="1"/>
          </p:cNvSpPr>
          <p:nvPr>
            <p:ph type="sldNum" sz="quarter" idx="5"/>
          </p:nvPr>
        </p:nvSpPr>
        <p:spPr/>
        <p:txBody>
          <a:bodyPr/>
          <a:lstStyle/>
          <a:p>
            <a:fld id="{FFB500C5-13F7-48FC-8160-C29AECF6C602}" type="slidenum">
              <a:rPr lang="en-US" smtClean="0"/>
              <a:t>88</a:t>
            </a:fld>
            <a:endParaRPr lang="en-US"/>
          </a:p>
        </p:txBody>
      </p:sp>
    </p:spTree>
    <p:extLst>
      <p:ext uri="{BB962C8B-B14F-4D97-AF65-F5344CB8AC3E}">
        <p14:creationId xmlns:p14="http://schemas.microsoft.com/office/powerpoint/2010/main" val="3410725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to walk through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89</a:t>
            </a:fld>
            <a:endParaRPr lang="en-US"/>
          </a:p>
        </p:txBody>
      </p:sp>
    </p:spTree>
    <p:extLst>
      <p:ext uri="{BB962C8B-B14F-4D97-AF65-F5344CB8AC3E}">
        <p14:creationId xmlns:p14="http://schemas.microsoft.com/office/powerpoint/2010/main" val="11827045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p-value also doesn’t tell us how BIG the difference/effect is. It would stand to reason that the lower the p-value, the bigger the actual difference in means, but this isn’t necessarily true. If we want to know the actual bounds within which we are assuming the population means to fall, we would want to calculate the confidence interval.</a:t>
            </a:r>
          </a:p>
          <a:p>
            <a:r>
              <a:rPr lang="en-US" dirty="0"/>
              <a:t>It’s a good idea to calculate the confidence interval! Unfortunately many statistical programs such as Excel and Python do not give you the confidence interval by default. (R does!) so we will have to take it into our own hands. Don’t become overly dependent on the p-value! </a:t>
            </a:r>
          </a:p>
        </p:txBody>
      </p:sp>
      <p:sp>
        <p:nvSpPr>
          <p:cNvPr id="4" name="Slide Number Placeholder 3"/>
          <p:cNvSpPr>
            <a:spLocks noGrp="1"/>
          </p:cNvSpPr>
          <p:nvPr>
            <p:ph type="sldNum" sz="quarter" idx="5"/>
          </p:nvPr>
        </p:nvSpPr>
        <p:spPr/>
        <p:txBody>
          <a:bodyPr/>
          <a:lstStyle/>
          <a:p>
            <a:fld id="{FFB500C5-13F7-48FC-8160-C29AECF6C602}" type="slidenum">
              <a:rPr lang="en-US" smtClean="0"/>
              <a:t>90</a:t>
            </a:fld>
            <a:endParaRPr lang="en-US"/>
          </a:p>
        </p:txBody>
      </p:sp>
    </p:spTree>
    <p:extLst>
      <p:ext uri="{BB962C8B-B14F-4D97-AF65-F5344CB8AC3E}">
        <p14:creationId xmlns:p14="http://schemas.microsoft.com/office/powerpoint/2010/main" val="30905712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in our analysis of air conditioning &amp; prices, again the confidence interval is not included with the </a:t>
            </a:r>
            <a:r>
              <a:rPr lang="en-US" dirty="0" err="1"/>
              <a:t>ToolPak</a:t>
            </a:r>
            <a:r>
              <a:rPr lang="en-US" dirty="0"/>
              <a:t> so we will have to crunch these numbers ourselves. </a:t>
            </a:r>
          </a:p>
        </p:txBody>
      </p:sp>
      <p:sp>
        <p:nvSpPr>
          <p:cNvPr id="4" name="Slide Number Placeholder 3"/>
          <p:cNvSpPr>
            <a:spLocks noGrp="1"/>
          </p:cNvSpPr>
          <p:nvPr>
            <p:ph type="sldNum" sz="quarter" idx="5"/>
          </p:nvPr>
        </p:nvSpPr>
        <p:spPr/>
        <p:txBody>
          <a:bodyPr/>
          <a:lstStyle/>
          <a:p>
            <a:fld id="{FFB500C5-13F7-48FC-8160-C29AECF6C602}" type="slidenum">
              <a:rPr lang="en-US" smtClean="0"/>
              <a:t>91</a:t>
            </a:fld>
            <a:endParaRPr lang="en-US"/>
          </a:p>
        </p:txBody>
      </p:sp>
    </p:spTree>
    <p:extLst>
      <p:ext uri="{BB962C8B-B14F-4D97-AF65-F5344CB8AC3E}">
        <p14:creationId xmlns:p14="http://schemas.microsoft.com/office/powerpoint/2010/main" val="4807534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build on your analysis from the last drill. </a:t>
            </a:r>
          </a:p>
        </p:txBody>
      </p:sp>
      <p:sp>
        <p:nvSpPr>
          <p:cNvPr id="4" name="Slide Number Placeholder 3"/>
          <p:cNvSpPr>
            <a:spLocks noGrp="1"/>
          </p:cNvSpPr>
          <p:nvPr>
            <p:ph type="sldNum" sz="quarter" idx="5"/>
          </p:nvPr>
        </p:nvSpPr>
        <p:spPr/>
        <p:txBody>
          <a:bodyPr/>
          <a:lstStyle/>
          <a:p>
            <a:fld id="{FFB500C5-13F7-48FC-8160-C29AECF6C602}" type="slidenum">
              <a:rPr lang="en-US" smtClean="0"/>
              <a:t>92</a:t>
            </a:fld>
            <a:endParaRPr lang="en-US"/>
          </a:p>
        </p:txBody>
      </p:sp>
    </p:spTree>
    <p:extLst>
      <p:ext uri="{BB962C8B-B14F-4D97-AF65-F5344CB8AC3E}">
        <p14:creationId xmlns:p14="http://schemas.microsoft.com/office/powerpoint/2010/main" val="262043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8273243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great but what about actually taking this analysis to your boss? I don’t think a lot of bosses would want to hear about what your test statistic was and what critical value you used. You instead want to tell some cohesive story about the data analysis.</a:t>
            </a:r>
          </a:p>
          <a:p>
            <a:r>
              <a:rPr lang="en-US" dirty="0"/>
              <a:t>Now this is not a class about storytelling with data, and there are some OLT classes that would help with this, but I know one thing that always tells a good story to managers is MONEY. Money talks, right? So the most you can bring your analysis into actual money, the better. </a:t>
            </a:r>
          </a:p>
          <a:p>
            <a:r>
              <a:rPr lang="en-US" dirty="0"/>
              <a:t>Finally, when in doubt with how to drive home a data story, it’s never a bad idea to visualize your results, so let’s do so with a t-test. </a:t>
            </a:r>
          </a:p>
        </p:txBody>
      </p:sp>
      <p:sp>
        <p:nvSpPr>
          <p:cNvPr id="4" name="Slide Number Placeholder 3"/>
          <p:cNvSpPr>
            <a:spLocks noGrp="1"/>
          </p:cNvSpPr>
          <p:nvPr>
            <p:ph type="sldNum" sz="quarter" idx="5"/>
          </p:nvPr>
        </p:nvSpPr>
        <p:spPr/>
        <p:txBody>
          <a:bodyPr/>
          <a:lstStyle/>
          <a:p>
            <a:fld id="{FFB500C5-13F7-48FC-8160-C29AECF6C602}" type="slidenum">
              <a:rPr lang="en-US" smtClean="0"/>
              <a:t>93</a:t>
            </a:fld>
            <a:endParaRPr lang="en-US"/>
          </a:p>
        </p:txBody>
      </p:sp>
    </p:spTree>
    <p:extLst>
      <p:ext uri="{BB962C8B-B14F-4D97-AF65-F5344CB8AC3E}">
        <p14:creationId xmlns:p14="http://schemas.microsoft.com/office/powerpoint/2010/main" val="601878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interesting analysis. There doesn’t appear to be a difference in prices of homes with gas heating, but our sample size of Yes’s is only 26! And guess what, we are looking at a swing of between -$900 and $24,500. So I wouldn’t reject this out of hand just because it’s a .06 p-value. I would want to get a little more Yes data to make this relationship a little more clear.</a:t>
            </a:r>
          </a:p>
          <a:p>
            <a:r>
              <a:rPr lang="en-US" dirty="0"/>
              <a:t>So, this analysis is just a guide, it’s not the be-all, end-all! </a:t>
            </a:r>
          </a:p>
        </p:txBody>
      </p:sp>
      <p:sp>
        <p:nvSpPr>
          <p:cNvPr id="4" name="Slide Number Placeholder 3"/>
          <p:cNvSpPr>
            <a:spLocks noGrp="1"/>
          </p:cNvSpPr>
          <p:nvPr>
            <p:ph type="sldNum" sz="quarter" idx="5"/>
          </p:nvPr>
        </p:nvSpPr>
        <p:spPr/>
        <p:txBody>
          <a:bodyPr/>
          <a:lstStyle/>
          <a:p>
            <a:fld id="{FFB500C5-13F7-48FC-8160-C29AECF6C602}" type="slidenum">
              <a:rPr lang="en-US" smtClean="0"/>
              <a:t>94</a:t>
            </a:fld>
            <a:endParaRPr lang="en-US"/>
          </a:p>
        </p:txBody>
      </p:sp>
    </p:spTree>
    <p:extLst>
      <p:ext uri="{BB962C8B-B14F-4D97-AF65-F5344CB8AC3E}">
        <p14:creationId xmlns:p14="http://schemas.microsoft.com/office/powerpoint/2010/main" val="2119438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with t-tests, any questions!</a:t>
            </a:r>
          </a:p>
          <a:p>
            <a:r>
              <a:rPr lang="en-US" dirty="0"/>
              <a:t>On to the conclusion. </a:t>
            </a:r>
          </a:p>
        </p:txBody>
      </p:sp>
      <p:sp>
        <p:nvSpPr>
          <p:cNvPr id="4" name="Slide Number Placeholder 3"/>
          <p:cNvSpPr>
            <a:spLocks noGrp="1"/>
          </p:cNvSpPr>
          <p:nvPr>
            <p:ph type="sldNum" sz="quarter" idx="5"/>
          </p:nvPr>
        </p:nvSpPr>
        <p:spPr/>
        <p:txBody>
          <a:bodyPr/>
          <a:lstStyle/>
          <a:p>
            <a:fld id="{FFB500C5-13F7-48FC-8160-C29AECF6C602}" type="slidenum">
              <a:rPr lang="en-US" smtClean="0"/>
              <a:t>95</a:t>
            </a:fld>
            <a:endParaRPr lang="en-US"/>
          </a:p>
        </p:txBody>
      </p:sp>
    </p:spTree>
    <p:extLst>
      <p:ext uri="{BB962C8B-B14F-4D97-AF65-F5344CB8AC3E}">
        <p14:creationId xmlns:p14="http://schemas.microsoft.com/office/powerpoint/2010/main" val="2998800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you have a fuller perspective on what analytics is and how to do it in Excel, let’s take a look at the future and how different kinds of analytics might be working with Excel. </a:t>
            </a:r>
          </a:p>
        </p:txBody>
      </p:sp>
      <p:sp>
        <p:nvSpPr>
          <p:cNvPr id="4" name="Slide Number Placeholder 3"/>
          <p:cNvSpPr>
            <a:spLocks noGrp="1"/>
          </p:cNvSpPr>
          <p:nvPr>
            <p:ph type="sldNum" sz="quarter" idx="5"/>
          </p:nvPr>
        </p:nvSpPr>
        <p:spPr/>
        <p:txBody>
          <a:bodyPr/>
          <a:lstStyle/>
          <a:p>
            <a:fld id="{F9DB3DAC-CD90-4DD2-80B1-E135CFB4F8DD}" type="slidenum">
              <a:rPr lang="en-US" smtClean="0"/>
              <a:t>96</a:t>
            </a:fld>
            <a:endParaRPr lang="en-US"/>
          </a:p>
        </p:txBody>
      </p:sp>
    </p:spTree>
    <p:extLst>
      <p:ext uri="{BB962C8B-B14F-4D97-AF65-F5344CB8AC3E}">
        <p14:creationId xmlns:p14="http://schemas.microsoft.com/office/powerpoint/2010/main" val="3245579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97</a:t>
            </a:fld>
            <a:endParaRPr lang="en-US"/>
          </a:p>
        </p:txBody>
      </p:sp>
    </p:spTree>
    <p:extLst>
      <p:ext uri="{BB962C8B-B14F-4D97-AF65-F5344CB8AC3E}">
        <p14:creationId xmlns:p14="http://schemas.microsoft.com/office/powerpoint/2010/main" val="1371909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98</a:t>
            </a:fld>
            <a:endParaRPr lang="en-US"/>
          </a:p>
        </p:txBody>
      </p:sp>
    </p:spTree>
    <p:extLst>
      <p:ext uri="{BB962C8B-B14F-4D97-AF65-F5344CB8AC3E}">
        <p14:creationId xmlns:p14="http://schemas.microsoft.com/office/powerpoint/2010/main" val="3344182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99</a:t>
            </a:fld>
            <a:endParaRPr lang="en-US"/>
          </a:p>
        </p:txBody>
      </p:sp>
    </p:spTree>
    <p:extLst>
      <p:ext uri="{BB962C8B-B14F-4D97-AF65-F5344CB8AC3E}">
        <p14:creationId xmlns:p14="http://schemas.microsoft.com/office/powerpoint/2010/main" val="34019546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100</a:t>
            </a:fld>
            <a:endParaRPr lang="en-US"/>
          </a:p>
        </p:txBody>
      </p:sp>
    </p:spTree>
    <p:extLst>
      <p:ext uri="{BB962C8B-B14F-4D97-AF65-F5344CB8AC3E}">
        <p14:creationId xmlns:p14="http://schemas.microsoft.com/office/powerpoint/2010/main" val="40906919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101</a:t>
            </a:fld>
            <a:endParaRPr lang="en-US"/>
          </a:p>
        </p:txBody>
      </p:sp>
    </p:spTree>
    <p:extLst>
      <p:ext uri="{BB962C8B-B14F-4D97-AF65-F5344CB8AC3E}">
        <p14:creationId xmlns:p14="http://schemas.microsoft.com/office/powerpoint/2010/main" val="1289459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where we will use Azure to predict the sentiment of a bunch of Yelp reviews and then compare these to the original stars left. </a:t>
            </a:r>
          </a:p>
          <a:p>
            <a:endParaRPr lang="en-US" dirty="0"/>
          </a:p>
          <a:p>
            <a:r>
              <a:rPr lang="en-US" dirty="0"/>
              <a:t>This will be our final demo and then there will be some wrap up and next steps. If you are going to the next course there will be a couple of to-do’s for you as well which we’ll walk through. </a:t>
            </a:r>
          </a:p>
        </p:txBody>
      </p:sp>
      <p:sp>
        <p:nvSpPr>
          <p:cNvPr id="4" name="Slide Number Placeholder 3"/>
          <p:cNvSpPr>
            <a:spLocks noGrp="1"/>
          </p:cNvSpPr>
          <p:nvPr>
            <p:ph type="sldNum" sz="quarter" idx="5"/>
          </p:nvPr>
        </p:nvSpPr>
        <p:spPr/>
        <p:txBody>
          <a:bodyPr/>
          <a:lstStyle/>
          <a:p>
            <a:fld id="{3BB66621-ADCC-4EF8-8003-B9D3E881DCD2}" type="slidenum">
              <a:rPr lang="en-US" smtClean="0"/>
              <a:t>102</a:t>
            </a:fld>
            <a:endParaRPr lang="en-US"/>
          </a:p>
        </p:txBody>
      </p:sp>
    </p:spTree>
    <p:extLst>
      <p:ext uri="{BB962C8B-B14F-4D97-AF65-F5344CB8AC3E}">
        <p14:creationId xmlns:p14="http://schemas.microsoft.com/office/powerpoint/2010/main" val="277139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6253767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used to structured data but unstructured data is coming into vogue and there are ways to use them together…</a:t>
            </a:r>
          </a:p>
        </p:txBody>
      </p:sp>
      <p:sp>
        <p:nvSpPr>
          <p:cNvPr id="4" name="Slide Number Placeholder 3"/>
          <p:cNvSpPr>
            <a:spLocks noGrp="1"/>
          </p:cNvSpPr>
          <p:nvPr>
            <p:ph type="sldNum" sz="quarter" idx="5"/>
          </p:nvPr>
        </p:nvSpPr>
        <p:spPr/>
        <p:txBody>
          <a:bodyPr/>
          <a:lstStyle/>
          <a:p>
            <a:fld id="{F9DB3DAC-CD90-4DD2-80B1-E135CFB4F8DD}" type="slidenum">
              <a:rPr lang="en-US" smtClean="0"/>
              <a:t>103</a:t>
            </a:fld>
            <a:endParaRPr lang="en-US"/>
          </a:p>
        </p:txBody>
      </p:sp>
    </p:spTree>
    <p:extLst>
      <p:ext uri="{BB962C8B-B14F-4D97-AF65-F5344CB8AC3E}">
        <p14:creationId xmlns:p14="http://schemas.microsoft.com/office/powerpoint/2010/main" val="2245109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“modern” approach to statistical analysis in Excel and will show you techniques like clustering, naïve Bayes, and things that you might not have thought possible in Excel, but again by learning them in Excel you get a really hands-on look at how these algorithms work that you may not necessarily get in R or Python (I quoted from this book way at the beginning in explaining why we would want to learn this stuff in Excel!)</a:t>
            </a:r>
          </a:p>
          <a:p>
            <a:r>
              <a:rPr lang="en-US" dirty="0"/>
              <a:t>The final chapter of this book does show you how to move into R from spreadsheets which is not a bad idea when you want to “productionize” what you have learned, but spreadsheets are really an awesome learning tool. </a:t>
            </a:r>
          </a:p>
        </p:txBody>
      </p:sp>
      <p:sp>
        <p:nvSpPr>
          <p:cNvPr id="4" name="Slide Number Placeholder 3"/>
          <p:cNvSpPr>
            <a:spLocks noGrp="1"/>
          </p:cNvSpPr>
          <p:nvPr>
            <p:ph type="sldNum" sz="quarter" idx="5"/>
          </p:nvPr>
        </p:nvSpPr>
        <p:spPr/>
        <p:txBody>
          <a:bodyPr/>
          <a:lstStyle/>
          <a:p>
            <a:fld id="{FFB500C5-13F7-48FC-8160-C29AECF6C602}" type="slidenum">
              <a:rPr lang="en-US" smtClean="0"/>
              <a:t>105</a:t>
            </a:fld>
            <a:endParaRPr lang="en-US"/>
          </a:p>
        </p:txBody>
      </p:sp>
    </p:spTree>
    <p:extLst>
      <p:ext uri="{BB962C8B-B14F-4D97-AF65-F5344CB8AC3E}">
        <p14:creationId xmlns:p14="http://schemas.microsoft.com/office/powerpoint/2010/main" val="4584046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106</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107</a:t>
            </a:fld>
            <a:endParaRPr lang="en-US"/>
          </a:p>
        </p:txBody>
      </p:sp>
    </p:spTree>
    <p:extLst>
      <p:ext uri="{BB962C8B-B14F-4D97-AF65-F5344CB8AC3E}">
        <p14:creationId xmlns:p14="http://schemas.microsoft.com/office/powerpoint/2010/main" val="73742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1.png"/><Relationship Id="rId7" Type="http://schemas.openxmlformats.org/officeDocument/2006/relationships/image" Target="../media/image61.sv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66.jpg"/></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stringfestanalytics.com/book/"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9.png"/><Relationship Id="rId5" Type="http://schemas.openxmlformats.org/officeDocument/2006/relationships/diagramLayout" Target="../diagrams/layout2.xml"/><Relationship Id="rId10" Type="http://schemas.openxmlformats.org/officeDocument/2006/relationships/image" Target="../media/image18.jpeg"/><Relationship Id="rId4" Type="http://schemas.openxmlformats.org/officeDocument/2006/relationships/diagramData" Target="../diagrams/data2.xml"/><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1.jpeg"/><Relationship Id="rId4" Type="http://schemas.openxmlformats.org/officeDocument/2006/relationships/diagramData" Target="../diagrams/data3.xml"/><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www.theanalysisfactor.com/level-of-measurement-not-obvious/"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swiy.co/dam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www.katemarshallmaths.com/chapter-3-bell-shaped-distribution.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hyperlink" Target="https://www.katemarshallmaths.com/chapter-3-bell-shaped-distribution.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bham-carpentries.github.io/2018-12-17-bham_python-novice-inflammation/09-func/index.html" TargetMode="External"/><Relationship Id="rId5" Type="http://schemas.openxmlformats.org/officeDocument/2006/relationships/hyperlink" Target="https://www.computernetworkingnotes.com/networking-tutorials/basic-functions-of-a-computer-explained.html" TargetMode="Externa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jpeg"/><Relationship Id="rId4"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91.xml.rels><?xml version="1.0" encoding="UTF-8" standalone="yes"?>
<Relationships xmlns="http://schemas.openxmlformats.org/package/2006/relationships"><Relationship Id="rId3" Type="http://schemas.microsoft.com/office/2018/10/relationships/comments" Target="../comments/modernComment_144_30AD34BF.xml"/><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video" Target="https://www.youtube.com/embed/c0m6yaGlZh4?feature=oembed" TargetMode="External"/><Relationship Id="rId5" Type="http://schemas.openxmlformats.org/officeDocument/2006/relationships/image" Target="../media/image56.jpeg"/><Relationship Id="rId4" Type="http://schemas.openxmlformats.org/officeDocument/2006/relationships/image" Target="../media/image31.png"/></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235C3-A8D1-9A76-367B-0B001206CDE6}"/>
              </a:ext>
            </a:extLst>
          </p:cNvPr>
          <p:cNvPicPr>
            <a:picLocks noChangeAspect="1"/>
          </p:cNvPicPr>
          <p:nvPr/>
        </p:nvPicPr>
        <p:blipFill>
          <a:blip r:embed="rId3"/>
          <a:stretch>
            <a:fillRect/>
          </a:stretch>
        </p:blipFill>
        <p:spPr>
          <a:xfrm>
            <a:off x="-4313" y="220512"/>
            <a:ext cx="18264996" cy="9845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WHAT IS MODERN EXCEL?</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6" name="TextBox 5">
            <a:extLst>
              <a:ext uri="{FF2B5EF4-FFF2-40B4-BE49-F238E27FC236}">
                <a16:creationId xmlns:a16="http://schemas.microsoft.com/office/drawing/2014/main" id="{B72B56F1-579F-4CEC-BF86-0455EEB5C6F1}"/>
              </a:ext>
            </a:extLst>
          </p:cNvPr>
          <p:cNvSpPr txBox="1"/>
          <p:nvPr/>
        </p:nvSpPr>
        <p:spPr>
          <a:xfrm>
            <a:off x="857250" y="1943100"/>
            <a:ext cx="8727030" cy="7478970"/>
          </a:xfrm>
          <a:prstGeom prst="rect">
            <a:avLst/>
          </a:prstGeom>
          <a:noFill/>
        </p:spPr>
        <p:txBody>
          <a:bodyPr wrap="square" rtlCol="0">
            <a:spAutoFit/>
          </a:bodyPr>
          <a:lstStyle/>
          <a:p>
            <a:pPr marL="685800" indent="-685800">
              <a:buFont typeface="Arial" panose="020B0604020202020204" pitchFamily="34" charset="0"/>
              <a:buChar char="•"/>
            </a:pPr>
            <a:r>
              <a:rPr lang="en-US" sz="4800" dirty="0">
                <a:latin typeface="Gidole" panose="02000503000000000000" pitchFamily="2" charset="0"/>
                <a:ea typeface="Roboto Mono" pitchFamily="2" charset="0"/>
              </a:rPr>
              <a:t>Historically: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Query</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Power Pivot</a:t>
            </a:r>
          </a:p>
          <a:p>
            <a:pPr marL="1143000" lvl="1" indent="-685800">
              <a:buFont typeface="Arial" panose="020B0604020202020204" pitchFamily="34" charset="0"/>
              <a:buChar char="•"/>
            </a:pPr>
            <a:r>
              <a:rPr lang="en-US" sz="4800" strike="sngStrike" dirty="0">
                <a:latin typeface="Gidole" panose="02000503000000000000" pitchFamily="2" charset="0"/>
                <a:ea typeface="Roboto Mono" pitchFamily="2" charset="0"/>
              </a:rPr>
              <a:t>Power View</a:t>
            </a:r>
          </a:p>
          <a:p>
            <a:pPr marL="685800" indent="-685800">
              <a:buFont typeface="Arial" panose="020B0604020202020204" pitchFamily="34" charset="0"/>
              <a:buChar char="•"/>
            </a:pPr>
            <a:r>
              <a:rPr lang="en-US" sz="4800" dirty="0">
                <a:latin typeface="Gidole" panose="02000503000000000000" pitchFamily="2" charset="0"/>
                <a:ea typeface="Roboto Mono" pitchFamily="2" charset="0"/>
              </a:rPr>
              <a:t>We’ll substitute</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Dynamic arrays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Python integrations</a:t>
            </a:r>
          </a:p>
          <a:p>
            <a:pPr marL="1143000" lvl="1" indent="-685800">
              <a:buFont typeface="Arial" panose="020B0604020202020204" pitchFamily="34" charset="0"/>
              <a:buChar char="•"/>
            </a:pPr>
            <a:r>
              <a:rPr lang="en-US" sz="4800" dirty="0">
                <a:latin typeface="Gidole" panose="02000503000000000000" pitchFamily="2" charset="0"/>
                <a:ea typeface="Roboto Mono" pitchFamily="2" charset="0"/>
              </a:rPr>
              <a:t>Classic Excel</a:t>
            </a: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Analysis </a:t>
            </a:r>
            <a:r>
              <a:rPr lang="en-US" sz="4800" dirty="0" err="1">
                <a:latin typeface="Gidole" panose="02000503000000000000" pitchFamily="2" charset="0"/>
                <a:ea typeface="Roboto Mono" pitchFamily="2" charset="0"/>
              </a:rPr>
              <a:t>ToolPak</a:t>
            </a:r>
            <a:endParaRPr lang="en-US" sz="4800" dirty="0">
              <a:latin typeface="Gidole" panose="02000503000000000000" pitchFamily="2" charset="0"/>
              <a:ea typeface="Roboto Mono" pitchFamily="2" charset="0"/>
            </a:endParaRPr>
          </a:p>
          <a:p>
            <a:pPr marL="1600200" lvl="2" indent="-685800">
              <a:buFont typeface="Arial" panose="020B0604020202020204" pitchFamily="34" charset="0"/>
              <a:buChar char="•"/>
            </a:pPr>
            <a:r>
              <a:rPr lang="en-US" sz="4800" dirty="0">
                <a:latin typeface="Gidole" panose="02000503000000000000" pitchFamily="2" charset="0"/>
                <a:ea typeface="Roboto Mono" pitchFamily="2" charset="0"/>
              </a:rPr>
              <a:t>PivotTables &amp; Charts</a:t>
            </a:r>
          </a:p>
        </p:txBody>
      </p:sp>
      <p:pic>
        <p:nvPicPr>
          <p:cNvPr id="1026" name="Picture 2">
            <a:extLst>
              <a:ext uri="{FF2B5EF4-FFF2-40B4-BE49-F238E27FC236}">
                <a16:creationId xmlns:a16="http://schemas.microsoft.com/office/drawing/2014/main" id="{A82EB258-40D7-AE51-E9A9-2F1DC213A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784" y="2528633"/>
            <a:ext cx="8168416" cy="653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74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923330"/>
          </a:xfrm>
          <a:prstGeom prst="rect">
            <a:avLst/>
          </a:prstGeom>
          <a:noFill/>
        </p:spPr>
        <p:txBody>
          <a:bodyPr wrap="square" rtlCol="0">
            <a:spAutoFit/>
          </a:bodyPr>
          <a:lstStyle/>
          <a:p>
            <a:r>
              <a:rPr lang="en-US" sz="5400" dirty="0">
                <a:latin typeface="Aliens &amp; cows" panose="00000500000000000000" pitchFamily="2" charset="0"/>
              </a:rPr>
              <a:t>Machine learning is cool, but have you tried tidy data? </a:t>
            </a:r>
          </a:p>
        </p:txBody>
      </p:sp>
      <p:grpSp>
        <p:nvGrpSpPr>
          <p:cNvPr id="4" name="Group 4">
            <a:extLst>
              <a:ext uri="{FF2B5EF4-FFF2-40B4-BE49-F238E27FC236}">
                <a16:creationId xmlns:a16="http://schemas.microsoft.com/office/drawing/2014/main" id="{1DBC2A2B-6C58-2281-43D5-B9EFD483A2BE}"/>
              </a:ext>
            </a:extLst>
          </p:cNvPr>
          <p:cNvGrpSpPr>
            <a:grpSpLocks noChangeAspect="1"/>
          </p:cNvGrpSpPr>
          <p:nvPr/>
        </p:nvGrpSpPr>
        <p:grpSpPr bwMode="auto">
          <a:xfrm>
            <a:off x="1905000" y="1866900"/>
            <a:ext cx="13927138" cy="7458075"/>
            <a:chOff x="1182" y="1080"/>
            <a:chExt cx="8773" cy="4698"/>
          </a:xfrm>
        </p:grpSpPr>
        <p:sp>
          <p:nvSpPr>
            <p:cNvPr id="6" name="AutoShape 3">
              <a:extLst>
                <a:ext uri="{FF2B5EF4-FFF2-40B4-BE49-F238E27FC236}">
                  <a16:creationId xmlns:a16="http://schemas.microsoft.com/office/drawing/2014/main" id="{3C2C28BD-C6C8-21F8-4DD4-178139F20418}"/>
                </a:ext>
              </a:extLst>
            </p:cNvPr>
            <p:cNvSpPr>
              <a:spLocks noChangeAspect="1" noChangeArrowheads="1" noTextEdit="1"/>
            </p:cNvSpPr>
            <p:nvPr/>
          </p:nvSpPr>
          <p:spPr bwMode="auto">
            <a:xfrm>
              <a:off x="1182" y="1080"/>
              <a:ext cx="8773" cy="4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C2C203FA-C58E-DEC2-A6B7-66C2EF484C22}"/>
                </a:ext>
              </a:extLst>
            </p:cNvPr>
            <p:cNvSpPr>
              <a:spLocks noChangeArrowheads="1"/>
            </p:cNvSpPr>
            <p:nvPr/>
          </p:nvSpPr>
          <p:spPr bwMode="auto">
            <a:xfrm>
              <a:off x="1182" y="1080"/>
              <a:ext cx="3771" cy="646"/>
            </a:xfrm>
            <a:prstGeom prst="rect">
              <a:avLst/>
            </a:prstGeom>
            <a:solidFill>
              <a:srgbClr val="D233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6">
              <a:extLst>
                <a:ext uri="{FF2B5EF4-FFF2-40B4-BE49-F238E27FC236}">
                  <a16:creationId xmlns:a16="http://schemas.microsoft.com/office/drawing/2014/main" id="{762E4E65-AD3D-3512-0002-BB3A30A1D15F}"/>
                </a:ext>
              </a:extLst>
            </p:cNvPr>
            <p:cNvSpPr>
              <a:spLocks noChangeArrowheads="1"/>
            </p:cNvSpPr>
            <p:nvPr/>
          </p:nvSpPr>
          <p:spPr bwMode="auto">
            <a:xfrm>
              <a:off x="6184" y="1080"/>
              <a:ext cx="3771" cy="646"/>
            </a:xfrm>
            <a:prstGeom prst="rect">
              <a:avLst/>
            </a:prstGeom>
            <a:solidFill>
              <a:srgbClr val="D233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6EC9CE0D-62CC-6631-D268-E33B66C8071D}"/>
                </a:ext>
              </a:extLst>
            </p:cNvPr>
            <p:cNvSpPr>
              <a:spLocks noChangeArrowheads="1"/>
            </p:cNvSpPr>
            <p:nvPr/>
          </p:nvSpPr>
          <p:spPr bwMode="auto">
            <a:xfrm>
              <a:off x="1182" y="1706"/>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61E69C2A-3E81-F2BE-F36C-9A878E850F06}"/>
                </a:ext>
              </a:extLst>
            </p:cNvPr>
            <p:cNvSpPr>
              <a:spLocks noChangeArrowheads="1"/>
            </p:cNvSpPr>
            <p:nvPr/>
          </p:nvSpPr>
          <p:spPr bwMode="auto">
            <a:xfrm>
              <a:off x="6184" y="1706"/>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F84D6065-6B76-E7B8-FC4A-BA034554EFAD}"/>
                </a:ext>
              </a:extLst>
            </p:cNvPr>
            <p:cNvSpPr>
              <a:spLocks noChangeArrowheads="1"/>
            </p:cNvSpPr>
            <p:nvPr/>
          </p:nvSpPr>
          <p:spPr bwMode="auto">
            <a:xfrm>
              <a:off x="1182" y="3625"/>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40FC2DE5-F5D5-4FA7-8F9C-A254C8D927FA}"/>
                </a:ext>
              </a:extLst>
            </p:cNvPr>
            <p:cNvSpPr>
              <a:spLocks noChangeArrowheads="1"/>
            </p:cNvSpPr>
            <p:nvPr/>
          </p:nvSpPr>
          <p:spPr bwMode="auto">
            <a:xfrm>
              <a:off x="6184" y="3625"/>
              <a:ext cx="3771" cy="97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4381488A-E260-F1C4-FB19-A947B4040565}"/>
                </a:ext>
              </a:extLst>
            </p:cNvPr>
            <p:cNvSpPr>
              <a:spLocks noChangeArrowheads="1"/>
            </p:cNvSpPr>
            <p:nvPr/>
          </p:nvSpPr>
          <p:spPr bwMode="auto">
            <a:xfrm>
              <a:off x="1690"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75CBC252-95B4-D9FF-7061-CCE6E9F966F5}"/>
                </a:ext>
              </a:extLst>
            </p:cNvPr>
            <p:cNvSpPr>
              <a:spLocks noChangeArrowheads="1"/>
            </p:cNvSpPr>
            <p:nvPr/>
          </p:nvSpPr>
          <p:spPr bwMode="auto">
            <a:xfrm>
              <a:off x="2941"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98060E8F-4ACA-5B07-9B97-AE0DE63D2CFA}"/>
                </a:ext>
              </a:extLst>
            </p:cNvPr>
            <p:cNvSpPr>
              <a:spLocks noChangeArrowheads="1"/>
            </p:cNvSpPr>
            <p:nvPr/>
          </p:nvSpPr>
          <p:spPr bwMode="auto">
            <a:xfrm>
              <a:off x="4191"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BDB7C9BC-A41A-78ED-AA53-EE844CD50389}"/>
                </a:ext>
              </a:extLst>
            </p:cNvPr>
            <p:cNvSpPr>
              <a:spLocks noChangeArrowheads="1"/>
            </p:cNvSpPr>
            <p:nvPr/>
          </p:nvSpPr>
          <p:spPr bwMode="auto">
            <a:xfrm>
              <a:off x="6692"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7057C042-5BFD-9021-6DA5-399755A23BE2}"/>
                </a:ext>
              </a:extLst>
            </p:cNvPr>
            <p:cNvSpPr>
              <a:spLocks noChangeArrowheads="1"/>
            </p:cNvSpPr>
            <p:nvPr/>
          </p:nvSpPr>
          <p:spPr bwMode="auto">
            <a:xfrm>
              <a:off x="7943"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97E9D298-FF93-B580-F8D1-7721F69D2F93}"/>
                </a:ext>
              </a:extLst>
            </p:cNvPr>
            <p:cNvSpPr>
              <a:spLocks noChangeArrowheads="1"/>
            </p:cNvSpPr>
            <p:nvPr/>
          </p:nvSpPr>
          <p:spPr bwMode="auto">
            <a:xfrm>
              <a:off x="9193" y="1178"/>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1" i="0" u="none" strike="noStrike" cap="none" normalizeH="0" baseline="0">
                  <a:ln>
                    <a:noFill/>
                  </a:ln>
                  <a:solidFill>
                    <a:srgbClr val="F2F2F2"/>
                  </a:solidFill>
                  <a:effectLst/>
                  <a:latin typeface="Gidole" panose="020B0604020202020204" charset="0"/>
                </a:rPr>
                <a:t>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DA5991DC-F67C-8E4F-BDBC-2FE4461BF48F}"/>
                </a:ext>
              </a:extLst>
            </p:cNvPr>
            <p:cNvSpPr>
              <a:spLocks noChangeArrowheads="1"/>
            </p:cNvSpPr>
            <p:nvPr/>
          </p:nvSpPr>
          <p:spPr bwMode="auto">
            <a:xfrm>
              <a:off x="6692" y="1961"/>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0" i="0" u="none" strike="noStrike" cap="none" normalizeH="0" baseline="0">
                  <a:ln>
                    <a:noFill/>
                  </a:ln>
                  <a:solidFill>
                    <a:srgbClr val="000000"/>
                  </a:solidFill>
                  <a:effectLst/>
                  <a:latin typeface="Gidole" panose="020B060402020202020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D16D81E1-8138-D210-F289-E595F2446F15}"/>
                </a:ext>
              </a:extLst>
            </p:cNvPr>
            <p:cNvSpPr>
              <a:spLocks noChangeArrowheads="1"/>
            </p:cNvSpPr>
            <p:nvPr/>
          </p:nvSpPr>
          <p:spPr bwMode="auto">
            <a:xfrm>
              <a:off x="6692" y="2920"/>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0" i="0" u="none" strike="noStrike" cap="none" normalizeH="0" baseline="0">
                  <a:ln>
                    <a:noFill/>
                  </a:ln>
                  <a:solidFill>
                    <a:srgbClr val="000000"/>
                  </a:solidFill>
                  <a:effectLst/>
                  <a:latin typeface="Gidole" panose="020B060402020202020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470EF3E9-307C-FDC5-39F8-319DC9A8799C}"/>
                </a:ext>
              </a:extLst>
            </p:cNvPr>
            <p:cNvSpPr>
              <a:spLocks noChangeArrowheads="1"/>
            </p:cNvSpPr>
            <p:nvPr/>
          </p:nvSpPr>
          <p:spPr bwMode="auto">
            <a:xfrm>
              <a:off x="6692" y="3879"/>
              <a:ext cx="54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900" b="0" i="0" u="none" strike="noStrike" cap="none" normalizeH="0" baseline="0">
                  <a:ln>
                    <a:noFill/>
                  </a:ln>
                  <a:solidFill>
                    <a:srgbClr val="000000"/>
                  </a:solidFill>
                  <a:effectLst/>
                  <a:latin typeface="Gidole" panose="020B060402020202020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55C3351D-96E8-D64E-BC06-91F17E4C204F}"/>
                </a:ext>
              </a:extLst>
            </p:cNvPr>
            <p:cNvSpPr>
              <a:spLocks noChangeArrowheads="1"/>
            </p:cNvSpPr>
            <p:nvPr/>
          </p:nvSpPr>
          <p:spPr bwMode="auto">
            <a:xfrm>
              <a:off x="1377" y="5093"/>
              <a:ext cx="312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000000"/>
                  </a:solidFill>
                  <a:effectLst/>
                  <a:latin typeface="Pragmatica" panose="020B0403040502020204" charset="0"/>
                </a:rPr>
                <a:t>Each variable in its own column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7C773462-6EC0-97FA-CC86-B11DA109B13F}"/>
                </a:ext>
              </a:extLst>
            </p:cNvPr>
            <p:cNvSpPr>
              <a:spLocks noChangeArrowheads="1"/>
            </p:cNvSpPr>
            <p:nvPr/>
          </p:nvSpPr>
          <p:spPr bwMode="auto">
            <a:xfrm>
              <a:off x="6380" y="5093"/>
              <a:ext cx="312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000000"/>
                  </a:solidFill>
                  <a:effectLst/>
                  <a:latin typeface="Pragmatica" panose="020B0403040502020204" charset="0"/>
                </a:rPr>
                <a:t>Each observation in its own row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BB3C04FA-812D-42FB-0812-AFCE4FB5A099}"/>
                </a:ext>
              </a:extLst>
            </p:cNvPr>
            <p:cNvSpPr>
              <a:spLocks noChangeArrowheads="1"/>
            </p:cNvSpPr>
            <p:nvPr/>
          </p:nvSpPr>
          <p:spPr bwMode="auto">
            <a:xfrm>
              <a:off x="1749" y="5485"/>
              <a:ext cx="627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1" u="none" strike="noStrike" cap="none" normalizeH="0" baseline="0" dirty="0">
                  <a:ln>
                    <a:noFill/>
                  </a:ln>
                  <a:solidFill>
                    <a:srgbClr val="000000"/>
                  </a:solidFill>
                  <a:effectLst/>
                  <a:latin typeface="Pragmatica" panose="020B0403040502020204" charset="0"/>
                </a:rPr>
                <a:t>Every cell is a populated observation-variable intersection…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Line 23">
              <a:extLst>
                <a:ext uri="{FF2B5EF4-FFF2-40B4-BE49-F238E27FC236}">
                  <a16:creationId xmlns:a16="http://schemas.microsoft.com/office/drawing/2014/main" id="{FDF84BE1-C160-C7FF-81FF-D5987D59211D}"/>
                </a:ext>
              </a:extLst>
            </p:cNvPr>
            <p:cNvSpPr>
              <a:spLocks noChangeShapeType="1"/>
            </p:cNvSpPr>
            <p:nvPr/>
          </p:nvSpPr>
          <p:spPr bwMode="auto">
            <a:xfrm>
              <a:off x="1202" y="170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83528C56-66BD-B33A-DF4B-1EAE89DE4DFD}"/>
                </a:ext>
              </a:extLst>
            </p:cNvPr>
            <p:cNvSpPr>
              <a:spLocks noChangeArrowheads="1"/>
            </p:cNvSpPr>
            <p:nvPr/>
          </p:nvSpPr>
          <p:spPr bwMode="auto">
            <a:xfrm>
              <a:off x="1202" y="1706"/>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25">
              <a:extLst>
                <a:ext uri="{FF2B5EF4-FFF2-40B4-BE49-F238E27FC236}">
                  <a16:creationId xmlns:a16="http://schemas.microsoft.com/office/drawing/2014/main" id="{BAA6AB38-922E-FB56-A16C-EEE4106AA949}"/>
                </a:ext>
              </a:extLst>
            </p:cNvPr>
            <p:cNvSpPr>
              <a:spLocks noChangeShapeType="1"/>
            </p:cNvSpPr>
            <p:nvPr/>
          </p:nvSpPr>
          <p:spPr bwMode="auto">
            <a:xfrm>
              <a:off x="1202" y="266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6">
              <a:extLst>
                <a:ext uri="{FF2B5EF4-FFF2-40B4-BE49-F238E27FC236}">
                  <a16:creationId xmlns:a16="http://schemas.microsoft.com/office/drawing/2014/main" id="{91BD2CEE-1F31-E4FE-997A-B81C0E9F84C4}"/>
                </a:ext>
              </a:extLst>
            </p:cNvPr>
            <p:cNvSpPr>
              <a:spLocks noChangeArrowheads="1"/>
            </p:cNvSpPr>
            <p:nvPr/>
          </p:nvSpPr>
          <p:spPr bwMode="auto">
            <a:xfrm>
              <a:off x="1202" y="2666"/>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89F0E313-1381-4DC2-4096-357ADB511174}"/>
                </a:ext>
              </a:extLst>
            </p:cNvPr>
            <p:cNvSpPr>
              <a:spLocks noChangeShapeType="1"/>
            </p:cNvSpPr>
            <p:nvPr/>
          </p:nvSpPr>
          <p:spPr bwMode="auto">
            <a:xfrm>
              <a:off x="1202" y="3625"/>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8">
              <a:extLst>
                <a:ext uri="{FF2B5EF4-FFF2-40B4-BE49-F238E27FC236}">
                  <a16:creationId xmlns:a16="http://schemas.microsoft.com/office/drawing/2014/main" id="{35A51C73-8CCF-46F2-9A89-07C8B76F7FFA}"/>
                </a:ext>
              </a:extLst>
            </p:cNvPr>
            <p:cNvSpPr>
              <a:spLocks noChangeArrowheads="1"/>
            </p:cNvSpPr>
            <p:nvPr/>
          </p:nvSpPr>
          <p:spPr bwMode="auto">
            <a:xfrm>
              <a:off x="1202" y="3625"/>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07C37C9D-5F10-1857-A189-24D6C720F985}"/>
                </a:ext>
              </a:extLst>
            </p:cNvPr>
            <p:cNvSpPr>
              <a:spLocks noChangeShapeType="1"/>
            </p:cNvSpPr>
            <p:nvPr/>
          </p:nvSpPr>
          <p:spPr bwMode="auto">
            <a:xfrm>
              <a:off x="1202" y="4584"/>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30">
              <a:extLst>
                <a:ext uri="{FF2B5EF4-FFF2-40B4-BE49-F238E27FC236}">
                  <a16:creationId xmlns:a16="http://schemas.microsoft.com/office/drawing/2014/main" id="{5436C735-5D4C-DA9F-1012-4746B15B5884}"/>
                </a:ext>
              </a:extLst>
            </p:cNvPr>
            <p:cNvSpPr>
              <a:spLocks noChangeArrowheads="1"/>
            </p:cNvSpPr>
            <p:nvPr/>
          </p:nvSpPr>
          <p:spPr bwMode="auto">
            <a:xfrm>
              <a:off x="1202" y="4584"/>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3031A36F-DD61-A547-59CA-661B378E98F0}"/>
                </a:ext>
              </a:extLst>
            </p:cNvPr>
            <p:cNvSpPr>
              <a:spLocks noChangeShapeType="1"/>
            </p:cNvSpPr>
            <p:nvPr/>
          </p:nvSpPr>
          <p:spPr bwMode="auto">
            <a:xfrm>
              <a:off x="1182" y="1706"/>
              <a:ext cx="0" cy="289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a:extLst>
                <a:ext uri="{FF2B5EF4-FFF2-40B4-BE49-F238E27FC236}">
                  <a16:creationId xmlns:a16="http://schemas.microsoft.com/office/drawing/2014/main" id="{127B3F9B-BFCC-39AF-8735-1CCCC4467596}"/>
                </a:ext>
              </a:extLst>
            </p:cNvPr>
            <p:cNvSpPr>
              <a:spLocks noChangeArrowheads="1"/>
            </p:cNvSpPr>
            <p:nvPr/>
          </p:nvSpPr>
          <p:spPr bwMode="auto">
            <a:xfrm>
              <a:off x="1182" y="1706"/>
              <a:ext cx="20" cy="28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EB08F18C-DAD7-AC64-7540-638F39A97605}"/>
                </a:ext>
              </a:extLst>
            </p:cNvPr>
            <p:cNvSpPr>
              <a:spLocks noChangeShapeType="1"/>
            </p:cNvSpPr>
            <p:nvPr/>
          </p:nvSpPr>
          <p:spPr bwMode="auto">
            <a:xfrm>
              <a:off x="2433"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4">
              <a:extLst>
                <a:ext uri="{FF2B5EF4-FFF2-40B4-BE49-F238E27FC236}">
                  <a16:creationId xmlns:a16="http://schemas.microsoft.com/office/drawing/2014/main" id="{FACF936C-9D38-94BE-37B7-5BC7362629A3}"/>
                </a:ext>
              </a:extLst>
            </p:cNvPr>
            <p:cNvSpPr>
              <a:spLocks noChangeArrowheads="1"/>
            </p:cNvSpPr>
            <p:nvPr/>
          </p:nvSpPr>
          <p:spPr bwMode="auto">
            <a:xfrm>
              <a:off x="2433"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9111E0C5-C746-027A-50C6-7FE8ED0B4B0E}"/>
                </a:ext>
              </a:extLst>
            </p:cNvPr>
            <p:cNvSpPr>
              <a:spLocks noChangeShapeType="1"/>
            </p:cNvSpPr>
            <p:nvPr/>
          </p:nvSpPr>
          <p:spPr bwMode="auto">
            <a:xfrm>
              <a:off x="3683"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87E11624-0450-877D-6846-3D36B3055EDB}"/>
                </a:ext>
              </a:extLst>
            </p:cNvPr>
            <p:cNvSpPr>
              <a:spLocks noChangeArrowheads="1"/>
            </p:cNvSpPr>
            <p:nvPr/>
          </p:nvSpPr>
          <p:spPr bwMode="auto">
            <a:xfrm>
              <a:off x="3683" y="1726"/>
              <a:ext cx="20"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Line 37">
              <a:extLst>
                <a:ext uri="{FF2B5EF4-FFF2-40B4-BE49-F238E27FC236}">
                  <a16:creationId xmlns:a16="http://schemas.microsoft.com/office/drawing/2014/main" id="{05390303-1791-A916-D5F0-AE199F5D580A}"/>
                </a:ext>
              </a:extLst>
            </p:cNvPr>
            <p:cNvSpPr>
              <a:spLocks noChangeShapeType="1"/>
            </p:cNvSpPr>
            <p:nvPr/>
          </p:nvSpPr>
          <p:spPr bwMode="auto">
            <a:xfrm>
              <a:off x="4934"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a:extLst>
                <a:ext uri="{FF2B5EF4-FFF2-40B4-BE49-F238E27FC236}">
                  <a16:creationId xmlns:a16="http://schemas.microsoft.com/office/drawing/2014/main" id="{6CDCFB3E-5D29-6952-FF9B-8B0056C30194}"/>
                </a:ext>
              </a:extLst>
            </p:cNvPr>
            <p:cNvSpPr>
              <a:spLocks noChangeArrowheads="1"/>
            </p:cNvSpPr>
            <p:nvPr/>
          </p:nvSpPr>
          <p:spPr bwMode="auto">
            <a:xfrm>
              <a:off x="4934"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Line 39">
              <a:extLst>
                <a:ext uri="{FF2B5EF4-FFF2-40B4-BE49-F238E27FC236}">
                  <a16:creationId xmlns:a16="http://schemas.microsoft.com/office/drawing/2014/main" id="{D5C981C9-7DB3-1465-3FFD-53E680EC73EC}"/>
                </a:ext>
              </a:extLst>
            </p:cNvPr>
            <p:cNvSpPr>
              <a:spLocks noChangeShapeType="1"/>
            </p:cNvSpPr>
            <p:nvPr/>
          </p:nvSpPr>
          <p:spPr bwMode="auto">
            <a:xfrm>
              <a:off x="6184" y="1706"/>
              <a:ext cx="0" cy="289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40">
              <a:extLst>
                <a:ext uri="{FF2B5EF4-FFF2-40B4-BE49-F238E27FC236}">
                  <a16:creationId xmlns:a16="http://schemas.microsoft.com/office/drawing/2014/main" id="{675C22B3-8356-8A99-34DC-16AB999955EE}"/>
                </a:ext>
              </a:extLst>
            </p:cNvPr>
            <p:cNvSpPr>
              <a:spLocks noChangeArrowheads="1"/>
            </p:cNvSpPr>
            <p:nvPr/>
          </p:nvSpPr>
          <p:spPr bwMode="auto">
            <a:xfrm>
              <a:off x="6184" y="1706"/>
              <a:ext cx="20" cy="28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Line 41">
              <a:extLst>
                <a:ext uri="{FF2B5EF4-FFF2-40B4-BE49-F238E27FC236}">
                  <a16:creationId xmlns:a16="http://schemas.microsoft.com/office/drawing/2014/main" id="{C49B6383-3CF4-F352-2E5D-9F112C275741}"/>
                </a:ext>
              </a:extLst>
            </p:cNvPr>
            <p:cNvSpPr>
              <a:spLocks noChangeShapeType="1"/>
            </p:cNvSpPr>
            <p:nvPr/>
          </p:nvSpPr>
          <p:spPr bwMode="auto">
            <a:xfrm>
              <a:off x="7435"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Rectangle 42">
              <a:extLst>
                <a:ext uri="{FF2B5EF4-FFF2-40B4-BE49-F238E27FC236}">
                  <a16:creationId xmlns:a16="http://schemas.microsoft.com/office/drawing/2014/main" id="{482B6A15-FB94-21D0-6544-7207097796B2}"/>
                </a:ext>
              </a:extLst>
            </p:cNvPr>
            <p:cNvSpPr>
              <a:spLocks noChangeArrowheads="1"/>
            </p:cNvSpPr>
            <p:nvPr/>
          </p:nvSpPr>
          <p:spPr bwMode="auto">
            <a:xfrm>
              <a:off x="7435"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Line 43">
              <a:extLst>
                <a:ext uri="{FF2B5EF4-FFF2-40B4-BE49-F238E27FC236}">
                  <a16:creationId xmlns:a16="http://schemas.microsoft.com/office/drawing/2014/main" id="{3FEA3CED-9999-B9D9-73AF-CF07F95C9BBE}"/>
                </a:ext>
              </a:extLst>
            </p:cNvPr>
            <p:cNvSpPr>
              <a:spLocks noChangeShapeType="1"/>
            </p:cNvSpPr>
            <p:nvPr/>
          </p:nvSpPr>
          <p:spPr bwMode="auto">
            <a:xfrm>
              <a:off x="8685"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44">
              <a:extLst>
                <a:ext uri="{FF2B5EF4-FFF2-40B4-BE49-F238E27FC236}">
                  <a16:creationId xmlns:a16="http://schemas.microsoft.com/office/drawing/2014/main" id="{6B111C0E-D1B3-AF79-477C-0B4D05DB6FEA}"/>
                </a:ext>
              </a:extLst>
            </p:cNvPr>
            <p:cNvSpPr>
              <a:spLocks noChangeArrowheads="1"/>
            </p:cNvSpPr>
            <p:nvPr/>
          </p:nvSpPr>
          <p:spPr bwMode="auto">
            <a:xfrm>
              <a:off x="8685" y="1726"/>
              <a:ext cx="20"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Line 45">
              <a:extLst>
                <a:ext uri="{FF2B5EF4-FFF2-40B4-BE49-F238E27FC236}">
                  <a16:creationId xmlns:a16="http://schemas.microsoft.com/office/drawing/2014/main" id="{C598B676-E8C4-4B9B-4023-BCFABE36C15E}"/>
                </a:ext>
              </a:extLst>
            </p:cNvPr>
            <p:cNvSpPr>
              <a:spLocks noChangeShapeType="1"/>
            </p:cNvSpPr>
            <p:nvPr/>
          </p:nvSpPr>
          <p:spPr bwMode="auto">
            <a:xfrm>
              <a:off x="9936" y="1726"/>
              <a:ext cx="0" cy="287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46">
              <a:extLst>
                <a:ext uri="{FF2B5EF4-FFF2-40B4-BE49-F238E27FC236}">
                  <a16:creationId xmlns:a16="http://schemas.microsoft.com/office/drawing/2014/main" id="{405F00F3-42AE-AA2D-5BBF-CF0D5EAA45A9}"/>
                </a:ext>
              </a:extLst>
            </p:cNvPr>
            <p:cNvSpPr>
              <a:spLocks noChangeArrowheads="1"/>
            </p:cNvSpPr>
            <p:nvPr/>
          </p:nvSpPr>
          <p:spPr bwMode="auto">
            <a:xfrm>
              <a:off x="9936" y="1726"/>
              <a:ext cx="19" cy="28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47">
              <a:extLst>
                <a:ext uri="{FF2B5EF4-FFF2-40B4-BE49-F238E27FC236}">
                  <a16:creationId xmlns:a16="http://schemas.microsoft.com/office/drawing/2014/main" id="{774A2091-9C63-D431-50C6-1D452DA4586B}"/>
                </a:ext>
              </a:extLst>
            </p:cNvPr>
            <p:cNvSpPr>
              <a:spLocks noChangeShapeType="1"/>
            </p:cNvSpPr>
            <p:nvPr/>
          </p:nvSpPr>
          <p:spPr bwMode="auto">
            <a:xfrm>
              <a:off x="6204" y="170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48">
              <a:extLst>
                <a:ext uri="{FF2B5EF4-FFF2-40B4-BE49-F238E27FC236}">
                  <a16:creationId xmlns:a16="http://schemas.microsoft.com/office/drawing/2014/main" id="{9EA6BA22-5A6A-510E-1FA1-D5F0B4AE2297}"/>
                </a:ext>
              </a:extLst>
            </p:cNvPr>
            <p:cNvSpPr>
              <a:spLocks noChangeArrowheads="1"/>
            </p:cNvSpPr>
            <p:nvPr/>
          </p:nvSpPr>
          <p:spPr bwMode="auto">
            <a:xfrm>
              <a:off x="6204" y="1706"/>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Line 49">
              <a:extLst>
                <a:ext uri="{FF2B5EF4-FFF2-40B4-BE49-F238E27FC236}">
                  <a16:creationId xmlns:a16="http://schemas.microsoft.com/office/drawing/2014/main" id="{EAC3D1E7-E5E1-8CC7-2838-6AFAAE482E96}"/>
                </a:ext>
              </a:extLst>
            </p:cNvPr>
            <p:cNvSpPr>
              <a:spLocks noChangeShapeType="1"/>
            </p:cNvSpPr>
            <p:nvPr/>
          </p:nvSpPr>
          <p:spPr bwMode="auto">
            <a:xfrm>
              <a:off x="6204" y="2666"/>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50">
              <a:extLst>
                <a:ext uri="{FF2B5EF4-FFF2-40B4-BE49-F238E27FC236}">
                  <a16:creationId xmlns:a16="http://schemas.microsoft.com/office/drawing/2014/main" id="{06091D3E-4092-C9BE-D897-DF536EDB13CB}"/>
                </a:ext>
              </a:extLst>
            </p:cNvPr>
            <p:cNvSpPr>
              <a:spLocks noChangeArrowheads="1"/>
            </p:cNvSpPr>
            <p:nvPr/>
          </p:nvSpPr>
          <p:spPr bwMode="auto">
            <a:xfrm>
              <a:off x="6204" y="2666"/>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ne 51">
              <a:extLst>
                <a:ext uri="{FF2B5EF4-FFF2-40B4-BE49-F238E27FC236}">
                  <a16:creationId xmlns:a16="http://schemas.microsoft.com/office/drawing/2014/main" id="{A9334718-AC26-81F2-0221-1F53D570F808}"/>
                </a:ext>
              </a:extLst>
            </p:cNvPr>
            <p:cNvSpPr>
              <a:spLocks noChangeShapeType="1"/>
            </p:cNvSpPr>
            <p:nvPr/>
          </p:nvSpPr>
          <p:spPr bwMode="auto">
            <a:xfrm>
              <a:off x="6204" y="3625"/>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52">
              <a:extLst>
                <a:ext uri="{FF2B5EF4-FFF2-40B4-BE49-F238E27FC236}">
                  <a16:creationId xmlns:a16="http://schemas.microsoft.com/office/drawing/2014/main" id="{E46BA8FD-DB10-BD10-DF39-FCD9D92A907B}"/>
                </a:ext>
              </a:extLst>
            </p:cNvPr>
            <p:cNvSpPr>
              <a:spLocks noChangeArrowheads="1"/>
            </p:cNvSpPr>
            <p:nvPr/>
          </p:nvSpPr>
          <p:spPr bwMode="auto">
            <a:xfrm>
              <a:off x="6204" y="3625"/>
              <a:ext cx="3751"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Line 53">
              <a:extLst>
                <a:ext uri="{FF2B5EF4-FFF2-40B4-BE49-F238E27FC236}">
                  <a16:creationId xmlns:a16="http://schemas.microsoft.com/office/drawing/2014/main" id="{683F2922-89A6-1E4F-3F5D-F33D2AEC7202}"/>
                </a:ext>
              </a:extLst>
            </p:cNvPr>
            <p:cNvSpPr>
              <a:spLocks noChangeShapeType="1"/>
            </p:cNvSpPr>
            <p:nvPr/>
          </p:nvSpPr>
          <p:spPr bwMode="auto">
            <a:xfrm>
              <a:off x="6204" y="4584"/>
              <a:ext cx="37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54">
              <a:extLst>
                <a:ext uri="{FF2B5EF4-FFF2-40B4-BE49-F238E27FC236}">
                  <a16:creationId xmlns:a16="http://schemas.microsoft.com/office/drawing/2014/main" id="{4CFC1508-7A0B-C923-89EB-B37CD256CE07}"/>
                </a:ext>
              </a:extLst>
            </p:cNvPr>
            <p:cNvSpPr>
              <a:spLocks noChangeArrowheads="1"/>
            </p:cNvSpPr>
            <p:nvPr/>
          </p:nvSpPr>
          <p:spPr bwMode="auto">
            <a:xfrm>
              <a:off x="6204" y="4584"/>
              <a:ext cx="3751" cy="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5">
              <a:extLst>
                <a:ext uri="{FF2B5EF4-FFF2-40B4-BE49-F238E27FC236}">
                  <a16:creationId xmlns:a16="http://schemas.microsoft.com/office/drawing/2014/main" id="{FF4177CF-5E60-4594-01AE-7BACBB7B7208}"/>
                </a:ext>
              </a:extLst>
            </p:cNvPr>
            <p:cNvSpPr>
              <a:spLocks noChangeArrowheads="1"/>
            </p:cNvSpPr>
            <p:nvPr/>
          </p:nvSpPr>
          <p:spPr bwMode="auto">
            <a:xfrm>
              <a:off x="4895" y="4545"/>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6">
              <a:extLst>
                <a:ext uri="{FF2B5EF4-FFF2-40B4-BE49-F238E27FC236}">
                  <a16:creationId xmlns:a16="http://schemas.microsoft.com/office/drawing/2014/main" id="{A9334D00-140B-1649-C287-AC29DC51CA81}"/>
                </a:ext>
              </a:extLst>
            </p:cNvPr>
            <p:cNvSpPr>
              <a:spLocks noChangeArrowheads="1"/>
            </p:cNvSpPr>
            <p:nvPr/>
          </p:nvSpPr>
          <p:spPr bwMode="auto">
            <a:xfrm>
              <a:off x="4914"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7">
              <a:extLst>
                <a:ext uri="{FF2B5EF4-FFF2-40B4-BE49-F238E27FC236}">
                  <a16:creationId xmlns:a16="http://schemas.microsoft.com/office/drawing/2014/main" id="{B933F058-1C71-9737-EF26-ADD7D41F7C8A}"/>
                </a:ext>
              </a:extLst>
            </p:cNvPr>
            <p:cNvSpPr>
              <a:spLocks noChangeArrowheads="1"/>
            </p:cNvSpPr>
            <p:nvPr/>
          </p:nvSpPr>
          <p:spPr bwMode="auto">
            <a:xfrm>
              <a:off x="4914"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8">
              <a:extLst>
                <a:ext uri="{FF2B5EF4-FFF2-40B4-BE49-F238E27FC236}">
                  <a16:creationId xmlns:a16="http://schemas.microsoft.com/office/drawing/2014/main" id="{03842832-AB41-2FA5-5F63-A7A178E4A038}"/>
                </a:ext>
              </a:extLst>
            </p:cNvPr>
            <p:cNvSpPr>
              <a:spLocks noChangeArrowheads="1"/>
            </p:cNvSpPr>
            <p:nvPr/>
          </p:nvSpPr>
          <p:spPr bwMode="auto">
            <a:xfrm>
              <a:off x="4855" y="4545"/>
              <a:ext cx="40"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9">
              <a:extLst>
                <a:ext uri="{FF2B5EF4-FFF2-40B4-BE49-F238E27FC236}">
                  <a16:creationId xmlns:a16="http://schemas.microsoft.com/office/drawing/2014/main" id="{8AA93135-9631-2C6C-4DF3-34B2F0704205}"/>
                </a:ext>
              </a:extLst>
            </p:cNvPr>
            <p:cNvSpPr>
              <a:spLocks noChangeArrowheads="1"/>
            </p:cNvSpPr>
            <p:nvPr/>
          </p:nvSpPr>
          <p:spPr bwMode="auto">
            <a:xfrm>
              <a:off x="4875"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0">
              <a:extLst>
                <a:ext uri="{FF2B5EF4-FFF2-40B4-BE49-F238E27FC236}">
                  <a16:creationId xmlns:a16="http://schemas.microsoft.com/office/drawing/2014/main" id="{59937A5C-E416-6BAC-BA64-3634D71D09F5}"/>
                </a:ext>
              </a:extLst>
            </p:cNvPr>
            <p:cNvSpPr>
              <a:spLocks noChangeArrowheads="1"/>
            </p:cNvSpPr>
            <p:nvPr/>
          </p:nvSpPr>
          <p:spPr bwMode="auto">
            <a:xfrm>
              <a:off x="4875"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1">
              <a:extLst>
                <a:ext uri="{FF2B5EF4-FFF2-40B4-BE49-F238E27FC236}">
                  <a16:creationId xmlns:a16="http://schemas.microsoft.com/office/drawing/2014/main" id="{CF62BE72-9282-3887-B54F-7263D644B978}"/>
                </a:ext>
              </a:extLst>
            </p:cNvPr>
            <p:cNvSpPr>
              <a:spLocks noChangeArrowheads="1"/>
            </p:cNvSpPr>
            <p:nvPr/>
          </p:nvSpPr>
          <p:spPr bwMode="auto">
            <a:xfrm>
              <a:off x="4895" y="4506"/>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2">
              <a:extLst>
                <a:ext uri="{FF2B5EF4-FFF2-40B4-BE49-F238E27FC236}">
                  <a16:creationId xmlns:a16="http://schemas.microsoft.com/office/drawing/2014/main" id="{83F2A033-A8F9-7AE4-8DF9-DAC2793F15F5}"/>
                </a:ext>
              </a:extLst>
            </p:cNvPr>
            <p:cNvSpPr>
              <a:spLocks noChangeArrowheads="1"/>
            </p:cNvSpPr>
            <p:nvPr/>
          </p:nvSpPr>
          <p:spPr bwMode="auto">
            <a:xfrm>
              <a:off x="4914"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3">
              <a:extLst>
                <a:ext uri="{FF2B5EF4-FFF2-40B4-BE49-F238E27FC236}">
                  <a16:creationId xmlns:a16="http://schemas.microsoft.com/office/drawing/2014/main" id="{1AEDCCEB-60DA-86F7-9371-0977A0FB038F}"/>
                </a:ext>
              </a:extLst>
            </p:cNvPr>
            <p:cNvSpPr>
              <a:spLocks noChangeArrowheads="1"/>
            </p:cNvSpPr>
            <p:nvPr/>
          </p:nvSpPr>
          <p:spPr bwMode="auto">
            <a:xfrm>
              <a:off x="4914"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4">
              <a:extLst>
                <a:ext uri="{FF2B5EF4-FFF2-40B4-BE49-F238E27FC236}">
                  <a16:creationId xmlns:a16="http://schemas.microsoft.com/office/drawing/2014/main" id="{D91BF3E8-C346-8510-CF60-91071198D348}"/>
                </a:ext>
              </a:extLst>
            </p:cNvPr>
            <p:cNvSpPr>
              <a:spLocks noChangeArrowheads="1"/>
            </p:cNvSpPr>
            <p:nvPr/>
          </p:nvSpPr>
          <p:spPr bwMode="auto">
            <a:xfrm>
              <a:off x="9897" y="4545"/>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5">
              <a:extLst>
                <a:ext uri="{FF2B5EF4-FFF2-40B4-BE49-F238E27FC236}">
                  <a16:creationId xmlns:a16="http://schemas.microsoft.com/office/drawing/2014/main" id="{24BA772D-E54F-4650-36B7-4A371D40B1B6}"/>
                </a:ext>
              </a:extLst>
            </p:cNvPr>
            <p:cNvSpPr>
              <a:spLocks noChangeArrowheads="1"/>
            </p:cNvSpPr>
            <p:nvPr/>
          </p:nvSpPr>
          <p:spPr bwMode="auto">
            <a:xfrm>
              <a:off x="9916"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6">
              <a:extLst>
                <a:ext uri="{FF2B5EF4-FFF2-40B4-BE49-F238E27FC236}">
                  <a16:creationId xmlns:a16="http://schemas.microsoft.com/office/drawing/2014/main" id="{D37B9A82-A2B5-A30C-77B1-967A8F081FB5}"/>
                </a:ext>
              </a:extLst>
            </p:cNvPr>
            <p:cNvSpPr>
              <a:spLocks noChangeArrowheads="1"/>
            </p:cNvSpPr>
            <p:nvPr/>
          </p:nvSpPr>
          <p:spPr bwMode="auto">
            <a:xfrm>
              <a:off x="9916"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7">
              <a:extLst>
                <a:ext uri="{FF2B5EF4-FFF2-40B4-BE49-F238E27FC236}">
                  <a16:creationId xmlns:a16="http://schemas.microsoft.com/office/drawing/2014/main" id="{72859902-9AE6-0FBD-710C-7B8F1CB2E546}"/>
                </a:ext>
              </a:extLst>
            </p:cNvPr>
            <p:cNvSpPr>
              <a:spLocks noChangeArrowheads="1"/>
            </p:cNvSpPr>
            <p:nvPr/>
          </p:nvSpPr>
          <p:spPr bwMode="auto">
            <a:xfrm>
              <a:off x="9858" y="4545"/>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8">
              <a:extLst>
                <a:ext uri="{FF2B5EF4-FFF2-40B4-BE49-F238E27FC236}">
                  <a16:creationId xmlns:a16="http://schemas.microsoft.com/office/drawing/2014/main" id="{B581E976-371F-BED4-98AB-6BD7627971B6}"/>
                </a:ext>
              </a:extLst>
            </p:cNvPr>
            <p:cNvSpPr>
              <a:spLocks noChangeArrowheads="1"/>
            </p:cNvSpPr>
            <p:nvPr/>
          </p:nvSpPr>
          <p:spPr bwMode="auto">
            <a:xfrm>
              <a:off x="9877"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9">
              <a:extLst>
                <a:ext uri="{FF2B5EF4-FFF2-40B4-BE49-F238E27FC236}">
                  <a16:creationId xmlns:a16="http://schemas.microsoft.com/office/drawing/2014/main" id="{1D82BA16-7EF3-CF7F-868C-3E35552A84A0}"/>
                </a:ext>
              </a:extLst>
            </p:cNvPr>
            <p:cNvSpPr>
              <a:spLocks noChangeArrowheads="1"/>
            </p:cNvSpPr>
            <p:nvPr/>
          </p:nvSpPr>
          <p:spPr bwMode="auto">
            <a:xfrm>
              <a:off x="9877" y="4565"/>
              <a:ext cx="20" cy="1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0">
              <a:extLst>
                <a:ext uri="{FF2B5EF4-FFF2-40B4-BE49-F238E27FC236}">
                  <a16:creationId xmlns:a16="http://schemas.microsoft.com/office/drawing/2014/main" id="{FFC9483E-A782-5CB1-BB1D-08AE861C6B04}"/>
                </a:ext>
              </a:extLst>
            </p:cNvPr>
            <p:cNvSpPr>
              <a:spLocks noChangeArrowheads="1"/>
            </p:cNvSpPr>
            <p:nvPr/>
          </p:nvSpPr>
          <p:spPr bwMode="auto">
            <a:xfrm>
              <a:off x="9897" y="4506"/>
              <a:ext cx="39" cy="39"/>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1">
              <a:extLst>
                <a:ext uri="{FF2B5EF4-FFF2-40B4-BE49-F238E27FC236}">
                  <a16:creationId xmlns:a16="http://schemas.microsoft.com/office/drawing/2014/main" id="{41382848-9428-CF35-C6FF-56C942399603}"/>
                </a:ext>
              </a:extLst>
            </p:cNvPr>
            <p:cNvSpPr>
              <a:spLocks noChangeArrowheads="1"/>
            </p:cNvSpPr>
            <p:nvPr/>
          </p:nvSpPr>
          <p:spPr bwMode="auto">
            <a:xfrm>
              <a:off x="9916"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2">
              <a:extLst>
                <a:ext uri="{FF2B5EF4-FFF2-40B4-BE49-F238E27FC236}">
                  <a16:creationId xmlns:a16="http://schemas.microsoft.com/office/drawing/2014/main" id="{3C3446CF-9620-08CE-A443-CCF85535B733}"/>
                </a:ext>
              </a:extLst>
            </p:cNvPr>
            <p:cNvSpPr>
              <a:spLocks noChangeArrowheads="1"/>
            </p:cNvSpPr>
            <p:nvPr/>
          </p:nvSpPr>
          <p:spPr bwMode="auto">
            <a:xfrm>
              <a:off x="9916" y="4525"/>
              <a:ext cx="20" cy="20"/>
            </a:xfrm>
            <a:prstGeom prst="rect">
              <a:avLst/>
            </a:prstGeom>
            <a:solidFill>
              <a:srgbClr val="485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3">
              <a:extLst>
                <a:ext uri="{FF2B5EF4-FFF2-40B4-BE49-F238E27FC236}">
                  <a16:creationId xmlns:a16="http://schemas.microsoft.com/office/drawing/2014/main" id="{4AF6B8C7-AD68-550F-7E5A-2F9B9A05AEE4}"/>
                </a:ext>
              </a:extLst>
            </p:cNvPr>
            <p:cNvSpPr>
              <a:spLocks noEditPoints="1"/>
            </p:cNvSpPr>
            <p:nvPr/>
          </p:nvSpPr>
          <p:spPr bwMode="auto">
            <a:xfrm>
              <a:off x="1651" y="2069"/>
              <a:ext cx="254" cy="2187"/>
            </a:xfrm>
            <a:custGeom>
              <a:avLst/>
              <a:gdLst>
                <a:gd name="T0" fmla="*/ 170 w 254"/>
                <a:gd name="T1" fmla="*/ 212 h 2187"/>
                <a:gd name="T2" fmla="*/ 170 w 254"/>
                <a:gd name="T3" fmla="*/ 1976 h 2187"/>
                <a:gd name="T4" fmla="*/ 85 w 254"/>
                <a:gd name="T5" fmla="*/ 1976 h 2187"/>
                <a:gd name="T6" fmla="*/ 85 w 254"/>
                <a:gd name="T7" fmla="*/ 212 h 2187"/>
                <a:gd name="T8" fmla="*/ 170 w 254"/>
                <a:gd name="T9" fmla="*/ 212 h 2187"/>
                <a:gd name="T10" fmla="*/ 0 w 254"/>
                <a:gd name="T11" fmla="*/ 254 h 2187"/>
                <a:gd name="T12" fmla="*/ 127 w 254"/>
                <a:gd name="T13" fmla="*/ 0 h 2187"/>
                <a:gd name="T14" fmla="*/ 254 w 254"/>
                <a:gd name="T15" fmla="*/ 254 h 2187"/>
                <a:gd name="T16" fmla="*/ 0 w 254"/>
                <a:gd name="T17" fmla="*/ 254 h 2187"/>
                <a:gd name="T18" fmla="*/ 254 w 254"/>
                <a:gd name="T19" fmla="*/ 1933 h 2187"/>
                <a:gd name="T20" fmla="*/ 127 w 254"/>
                <a:gd name="T21" fmla="*/ 2187 h 2187"/>
                <a:gd name="T22" fmla="*/ 0 w 254"/>
                <a:gd name="T23" fmla="*/ 1933 h 2187"/>
                <a:gd name="T24" fmla="*/ 254 w 254"/>
                <a:gd name="T25" fmla="*/ 1933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87">
                  <a:moveTo>
                    <a:pt x="170" y="212"/>
                  </a:moveTo>
                  <a:lnTo>
                    <a:pt x="170" y="1976"/>
                  </a:lnTo>
                  <a:lnTo>
                    <a:pt x="85" y="1976"/>
                  </a:lnTo>
                  <a:lnTo>
                    <a:pt x="85" y="212"/>
                  </a:lnTo>
                  <a:lnTo>
                    <a:pt x="170" y="212"/>
                  </a:lnTo>
                  <a:close/>
                  <a:moveTo>
                    <a:pt x="0" y="254"/>
                  </a:moveTo>
                  <a:lnTo>
                    <a:pt x="127" y="0"/>
                  </a:lnTo>
                  <a:lnTo>
                    <a:pt x="254" y="254"/>
                  </a:lnTo>
                  <a:lnTo>
                    <a:pt x="0" y="254"/>
                  </a:lnTo>
                  <a:close/>
                  <a:moveTo>
                    <a:pt x="254" y="1933"/>
                  </a:moveTo>
                  <a:lnTo>
                    <a:pt x="127" y="2187"/>
                  </a:lnTo>
                  <a:lnTo>
                    <a:pt x="0" y="1933"/>
                  </a:lnTo>
                  <a:lnTo>
                    <a:pt x="254" y="1933"/>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4">
              <a:extLst>
                <a:ext uri="{FF2B5EF4-FFF2-40B4-BE49-F238E27FC236}">
                  <a16:creationId xmlns:a16="http://schemas.microsoft.com/office/drawing/2014/main" id="{6DCEC8E6-7B72-680C-7219-372B56202613}"/>
                </a:ext>
              </a:extLst>
            </p:cNvPr>
            <p:cNvSpPr>
              <a:spLocks noEditPoints="1"/>
            </p:cNvSpPr>
            <p:nvPr/>
          </p:nvSpPr>
          <p:spPr bwMode="auto">
            <a:xfrm>
              <a:off x="2921" y="2069"/>
              <a:ext cx="254" cy="2187"/>
            </a:xfrm>
            <a:custGeom>
              <a:avLst/>
              <a:gdLst>
                <a:gd name="T0" fmla="*/ 170 w 254"/>
                <a:gd name="T1" fmla="*/ 212 h 2187"/>
                <a:gd name="T2" fmla="*/ 170 w 254"/>
                <a:gd name="T3" fmla="*/ 1976 h 2187"/>
                <a:gd name="T4" fmla="*/ 86 w 254"/>
                <a:gd name="T5" fmla="*/ 1976 h 2187"/>
                <a:gd name="T6" fmla="*/ 86 w 254"/>
                <a:gd name="T7" fmla="*/ 212 h 2187"/>
                <a:gd name="T8" fmla="*/ 170 w 254"/>
                <a:gd name="T9" fmla="*/ 212 h 2187"/>
                <a:gd name="T10" fmla="*/ 0 w 254"/>
                <a:gd name="T11" fmla="*/ 254 h 2187"/>
                <a:gd name="T12" fmla="*/ 127 w 254"/>
                <a:gd name="T13" fmla="*/ 0 h 2187"/>
                <a:gd name="T14" fmla="*/ 254 w 254"/>
                <a:gd name="T15" fmla="*/ 254 h 2187"/>
                <a:gd name="T16" fmla="*/ 0 w 254"/>
                <a:gd name="T17" fmla="*/ 254 h 2187"/>
                <a:gd name="T18" fmla="*/ 254 w 254"/>
                <a:gd name="T19" fmla="*/ 1933 h 2187"/>
                <a:gd name="T20" fmla="*/ 127 w 254"/>
                <a:gd name="T21" fmla="*/ 2187 h 2187"/>
                <a:gd name="T22" fmla="*/ 0 w 254"/>
                <a:gd name="T23" fmla="*/ 1933 h 2187"/>
                <a:gd name="T24" fmla="*/ 254 w 254"/>
                <a:gd name="T25" fmla="*/ 1933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87">
                  <a:moveTo>
                    <a:pt x="170" y="212"/>
                  </a:moveTo>
                  <a:lnTo>
                    <a:pt x="170" y="1976"/>
                  </a:lnTo>
                  <a:lnTo>
                    <a:pt x="86" y="1976"/>
                  </a:lnTo>
                  <a:lnTo>
                    <a:pt x="86" y="212"/>
                  </a:lnTo>
                  <a:lnTo>
                    <a:pt x="170" y="212"/>
                  </a:lnTo>
                  <a:close/>
                  <a:moveTo>
                    <a:pt x="0" y="254"/>
                  </a:moveTo>
                  <a:lnTo>
                    <a:pt x="127" y="0"/>
                  </a:lnTo>
                  <a:lnTo>
                    <a:pt x="254" y="254"/>
                  </a:lnTo>
                  <a:lnTo>
                    <a:pt x="0" y="254"/>
                  </a:lnTo>
                  <a:close/>
                  <a:moveTo>
                    <a:pt x="254" y="1933"/>
                  </a:moveTo>
                  <a:lnTo>
                    <a:pt x="127" y="2187"/>
                  </a:lnTo>
                  <a:lnTo>
                    <a:pt x="0" y="1933"/>
                  </a:lnTo>
                  <a:lnTo>
                    <a:pt x="254" y="1933"/>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5">
              <a:extLst>
                <a:ext uri="{FF2B5EF4-FFF2-40B4-BE49-F238E27FC236}">
                  <a16:creationId xmlns:a16="http://schemas.microsoft.com/office/drawing/2014/main" id="{712B713F-9834-20BE-F545-A1DED3506F01}"/>
                </a:ext>
              </a:extLst>
            </p:cNvPr>
            <p:cNvSpPr>
              <a:spLocks noEditPoints="1"/>
            </p:cNvSpPr>
            <p:nvPr/>
          </p:nvSpPr>
          <p:spPr bwMode="auto">
            <a:xfrm>
              <a:off x="4152" y="2069"/>
              <a:ext cx="254" cy="2187"/>
            </a:xfrm>
            <a:custGeom>
              <a:avLst/>
              <a:gdLst>
                <a:gd name="T0" fmla="*/ 170 w 254"/>
                <a:gd name="T1" fmla="*/ 212 h 2187"/>
                <a:gd name="T2" fmla="*/ 170 w 254"/>
                <a:gd name="T3" fmla="*/ 1976 h 2187"/>
                <a:gd name="T4" fmla="*/ 86 w 254"/>
                <a:gd name="T5" fmla="*/ 1976 h 2187"/>
                <a:gd name="T6" fmla="*/ 86 w 254"/>
                <a:gd name="T7" fmla="*/ 212 h 2187"/>
                <a:gd name="T8" fmla="*/ 170 w 254"/>
                <a:gd name="T9" fmla="*/ 212 h 2187"/>
                <a:gd name="T10" fmla="*/ 0 w 254"/>
                <a:gd name="T11" fmla="*/ 254 h 2187"/>
                <a:gd name="T12" fmla="*/ 127 w 254"/>
                <a:gd name="T13" fmla="*/ 0 h 2187"/>
                <a:gd name="T14" fmla="*/ 254 w 254"/>
                <a:gd name="T15" fmla="*/ 254 h 2187"/>
                <a:gd name="T16" fmla="*/ 0 w 254"/>
                <a:gd name="T17" fmla="*/ 254 h 2187"/>
                <a:gd name="T18" fmla="*/ 254 w 254"/>
                <a:gd name="T19" fmla="*/ 1933 h 2187"/>
                <a:gd name="T20" fmla="*/ 127 w 254"/>
                <a:gd name="T21" fmla="*/ 2187 h 2187"/>
                <a:gd name="T22" fmla="*/ 0 w 254"/>
                <a:gd name="T23" fmla="*/ 1933 h 2187"/>
                <a:gd name="T24" fmla="*/ 254 w 254"/>
                <a:gd name="T25" fmla="*/ 1933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87">
                  <a:moveTo>
                    <a:pt x="170" y="212"/>
                  </a:moveTo>
                  <a:lnTo>
                    <a:pt x="170" y="1976"/>
                  </a:lnTo>
                  <a:lnTo>
                    <a:pt x="86" y="1976"/>
                  </a:lnTo>
                  <a:lnTo>
                    <a:pt x="86" y="212"/>
                  </a:lnTo>
                  <a:lnTo>
                    <a:pt x="170" y="212"/>
                  </a:lnTo>
                  <a:close/>
                  <a:moveTo>
                    <a:pt x="0" y="254"/>
                  </a:moveTo>
                  <a:lnTo>
                    <a:pt x="127" y="0"/>
                  </a:lnTo>
                  <a:lnTo>
                    <a:pt x="254" y="254"/>
                  </a:lnTo>
                  <a:lnTo>
                    <a:pt x="0" y="254"/>
                  </a:lnTo>
                  <a:close/>
                  <a:moveTo>
                    <a:pt x="254" y="1933"/>
                  </a:moveTo>
                  <a:lnTo>
                    <a:pt x="127" y="2187"/>
                  </a:lnTo>
                  <a:lnTo>
                    <a:pt x="0" y="1933"/>
                  </a:lnTo>
                  <a:lnTo>
                    <a:pt x="254" y="1933"/>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76">
              <a:extLst>
                <a:ext uri="{FF2B5EF4-FFF2-40B4-BE49-F238E27FC236}">
                  <a16:creationId xmlns:a16="http://schemas.microsoft.com/office/drawing/2014/main" id="{6E7DA85D-65F2-FADC-F186-96BDEDDDDEDA}"/>
                </a:ext>
              </a:extLst>
            </p:cNvPr>
            <p:cNvSpPr>
              <a:spLocks noEditPoints="1"/>
            </p:cNvSpPr>
            <p:nvPr/>
          </p:nvSpPr>
          <p:spPr bwMode="auto">
            <a:xfrm>
              <a:off x="6995" y="2098"/>
              <a:ext cx="2188" cy="254"/>
            </a:xfrm>
            <a:custGeom>
              <a:avLst/>
              <a:gdLst>
                <a:gd name="T0" fmla="*/ 1977 w 2188"/>
                <a:gd name="T1" fmla="*/ 170 h 254"/>
                <a:gd name="T2" fmla="*/ 213 w 2188"/>
                <a:gd name="T3" fmla="*/ 170 h 254"/>
                <a:gd name="T4" fmla="*/ 213 w 2188"/>
                <a:gd name="T5" fmla="*/ 86 h 254"/>
                <a:gd name="T6" fmla="*/ 1977 w 2188"/>
                <a:gd name="T7" fmla="*/ 86 h 254"/>
                <a:gd name="T8" fmla="*/ 1977 w 2188"/>
                <a:gd name="T9" fmla="*/ 170 h 254"/>
                <a:gd name="T10" fmla="*/ 1934 w 2188"/>
                <a:gd name="T11" fmla="*/ 0 h 254"/>
                <a:gd name="T12" fmla="*/ 2188 w 2188"/>
                <a:gd name="T13" fmla="*/ 127 h 254"/>
                <a:gd name="T14" fmla="*/ 1934 w 2188"/>
                <a:gd name="T15" fmla="*/ 254 h 254"/>
                <a:gd name="T16" fmla="*/ 1934 w 2188"/>
                <a:gd name="T17" fmla="*/ 0 h 254"/>
                <a:gd name="T18" fmla="*/ 254 w 2188"/>
                <a:gd name="T19" fmla="*/ 254 h 254"/>
                <a:gd name="T20" fmla="*/ 0 w 2188"/>
                <a:gd name="T21" fmla="*/ 127 h 254"/>
                <a:gd name="T22" fmla="*/ 254 w 2188"/>
                <a:gd name="T23" fmla="*/ 0 h 254"/>
                <a:gd name="T24" fmla="*/ 254 w 2188"/>
                <a:gd name="T25"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8" h="254">
                  <a:moveTo>
                    <a:pt x="1977" y="170"/>
                  </a:moveTo>
                  <a:lnTo>
                    <a:pt x="213" y="170"/>
                  </a:lnTo>
                  <a:lnTo>
                    <a:pt x="213" y="86"/>
                  </a:lnTo>
                  <a:lnTo>
                    <a:pt x="1977" y="86"/>
                  </a:lnTo>
                  <a:lnTo>
                    <a:pt x="1977" y="170"/>
                  </a:lnTo>
                  <a:close/>
                  <a:moveTo>
                    <a:pt x="1934" y="0"/>
                  </a:moveTo>
                  <a:lnTo>
                    <a:pt x="2188" y="127"/>
                  </a:lnTo>
                  <a:lnTo>
                    <a:pt x="1934" y="254"/>
                  </a:lnTo>
                  <a:lnTo>
                    <a:pt x="1934" y="0"/>
                  </a:lnTo>
                  <a:close/>
                  <a:moveTo>
                    <a:pt x="254" y="254"/>
                  </a:moveTo>
                  <a:lnTo>
                    <a:pt x="0" y="127"/>
                  </a:lnTo>
                  <a:lnTo>
                    <a:pt x="254" y="0"/>
                  </a:lnTo>
                  <a:lnTo>
                    <a:pt x="254" y="254"/>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7">
              <a:extLst>
                <a:ext uri="{FF2B5EF4-FFF2-40B4-BE49-F238E27FC236}">
                  <a16:creationId xmlns:a16="http://schemas.microsoft.com/office/drawing/2014/main" id="{6EA29FFE-7C76-824A-2799-142E186386EF}"/>
                </a:ext>
              </a:extLst>
            </p:cNvPr>
            <p:cNvSpPr>
              <a:spLocks noEditPoints="1"/>
            </p:cNvSpPr>
            <p:nvPr/>
          </p:nvSpPr>
          <p:spPr bwMode="auto">
            <a:xfrm>
              <a:off x="6995" y="3018"/>
              <a:ext cx="2188" cy="255"/>
            </a:xfrm>
            <a:custGeom>
              <a:avLst/>
              <a:gdLst>
                <a:gd name="T0" fmla="*/ 1977 w 2188"/>
                <a:gd name="T1" fmla="*/ 170 h 255"/>
                <a:gd name="T2" fmla="*/ 213 w 2188"/>
                <a:gd name="T3" fmla="*/ 170 h 255"/>
                <a:gd name="T4" fmla="*/ 213 w 2188"/>
                <a:gd name="T5" fmla="*/ 86 h 255"/>
                <a:gd name="T6" fmla="*/ 1977 w 2188"/>
                <a:gd name="T7" fmla="*/ 86 h 255"/>
                <a:gd name="T8" fmla="*/ 1977 w 2188"/>
                <a:gd name="T9" fmla="*/ 170 h 255"/>
                <a:gd name="T10" fmla="*/ 1934 w 2188"/>
                <a:gd name="T11" fmla="*/ 0 h 255"/>
                <a:gd name="T12" fmla="*/ 2188 w 2188"/>
                <a:gd name="T13" fmla="*/ 127 h 255"/>
                <a:gd name="T14" fmla="*/ 1934 w 2188"/>
                <a:gd name="T15" fmla="*/ 255 h 255"/>
                <a:gd name="T16" fmla="*/ 1934 w 2188"/>
                <a:gd name="T17" fmla="*/ 0 h 255"/>
                <a:gd name="T18" fmla="*/ 254 w 2188"/>
                <a:gd name="T19" fmla="*/ 255 h 255"/>
                <a:gd name="T20" fmla="*/ 0 w 2188"/>
                <a:gd name="T21" fmla="*/ 127 h 255"/>
                <a:gd name="T22" fmla="*/ 254 w 2188"/>
                <a:gd name="T23" fmla="*/ 0 h 255"/>
                <a:gd name="T24" fmla="*/ 254 w 2188"/>
                <a:gd name="T2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8" h="255">
                  <a:moveTo>
                    <a:pt x="1977" y="170"/>
                  </a:moveTo>
                  <a:lnTo>
                    <a:pt x="213" y="170"/>
                  </a:lnTo>
                  <a:lnTo>
                    <a:pt x="213" y="86"/>
                  </a:lnTo>
                  <a:lnTo>
                    <a:pt x="1977" y="86"/>
                  </a:lnTo>
                  <a:lnTo>
                    <a:pt x="1977" y="170"/>
                  </a:lnTo>
                  <a:close/>
                  <a:moveTo>
                    <a:pt x="1934" y="0"/>
                  </a:moveTo>
                  <a:lnTo>
                    <a:pt x="2188" y="127"/>
                  </a:lnTo>
                  <a:lnTo>
                    <a:pt x="1934" y="255"/>
                  </a:lnTo>
                  <a:lnTo>
                    <a:pt x="1934" y="0"/>
                  </a:lnTo>
                  <a:close/>
                  <a:moveTo>
                    <a:pt x="254" y="255"/>
                  </a:moveTo>
                  <a:lnTo>
                    <a:pt x="0" y="127"/>
                  </a:lnTo>
                  <a:lnTo>
                    <a:pt x="254" y="0"/>
                  </a:lnTo>
                  <a:lnTo>
                    <a:pt x="254" y="255"/>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8">
              <a:extLst>
                <a:ext uri="{FF2B5EF4-FFF2-40B4-BE49-F238E27FC236}">
                  <a16:creationId xmlns:a16="http://schemas.microsoft.com/office/drawing/2014/main" id="{0BBB96AB-94AA-74FE-82B1-3FA6C720E409}"/>
                </a:ext>
              </a:extLst>
            </p:cNvPr>
            <p:cNvSpPr>
              <a:spLocks noEditPoints="1"/>
            </p:cNvSpPr>
            <p:nvPr/>
          </p:nvSpPr>
          <p:spPr bwMode="auto">
            <a:xfrm>
              <a:off x="6995" y="3977"/>
              <a:ext cx="2188" cy="255"/>
            </a:xfrm>
            <a:custGeom>
              <a:avLst/>
              <a:gdLst>
                <a:gd name="T0" fmla="*/ 1977 w 2188"/>
                <a:gd name="T1" fmla="*/ 170 h 255"/>
                <a:gd name="T2" fmla="*/ 213 w 2188"/>
                <a:gd name="T3" fmla="*/ 170 h 255"/>
                <a:gd name="T4" fmla="*/ 213 w 2188"/>
                <a:gd name="T5" fmla="*/ 86 h 255"/>
                <a:gd name="T6" fmla="*/ 1977 w 2188"/>
                <a:gd name="T7" fmla="*/ 86 h 255"/>
                <a:gd name="T8" fmla="*/ 1977 w 2188"/>
                <a:gd name="T9" fmla="*/ 170 h 255"/>
                <a:gd name="T10" fmla="*/ 1934 w 2188"/>
                <a:gd name="T11" fmla="*/ 0 h 255"/>
                <a:gd name="T12" fmla="*/ 2188 w 2188"/>
                <a:gd name="T13" fmla="*/ 127 h 255"/>
                <a:gd name="T14" fmla="*/ 1934 w 2188"/>
                <a:gd name="T15" fmla="*/ 255 h 255"/>
                <a:gd name="T16" fmla="*/ 1934 w 2188"/>
                <a:gd name="T17" fmla="*/ 0 h 255"/>
                <a:gd name="T18" fmla="*/ 254 w 2188"/>
                <a:gd name="T19" fmla="*/ 255 h 255"/>
                <a:gd name="T20" fmla="*/ 0 w 2188"/>
                <a:gd name="T21" fmla="*/ 127 h 255"/>
                <a:gd name="T22" fmla="*/ 254 w 2188"/>
                <a:gd name="T23" fmla="*/ 0 h 255"/>
                <a:gd name="T24" fmla="*/ 254 w 2188"/>
                <a:gd name="T2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8" h="255">
                  <a:moveTo>
                    <a:pt x="1977" y="170"/>
                  </a:moveTo>
                  <a:lnTo>
                    <a:pt x="213" y="170"/>
                  </a:lnTo>
                  <a:lnTo>
                    <a:pt x="213" y="86"/>
                  </a:lnTo>
                  <a:lnTo>
                    <a:pt x="1977" y="86"/>
                  </a:lnTo>
                  <a:lnTo>
                    <a:pt x="1977" y="170"/>
                  </a:lnTo>
                  <a:close/>
                  <a:moveTo>
                    <a:pt x="1934" y="0"/>
                  </a:moveTo>
                  <a:lnTo>
                    <a:pt x="2188" y="127"/>
                  </a:lnTo>
                  <a:lnTo>
                    <a:pt x="1934" y="255"/>
                  </a:lnTo>
                  <a:lnTo>
                    <a:pt x="1934" y="0"/>
                  </a:lnTo>
                  <a:close/>
                  <a:moveTo>
                    <a:pt x="254" y="255"/>
                  </a:moveTo>
                  <a:lnTo>
                    <a:pt x="0" y="127"/>
                  </a:lnTo>
                  <a:lnTo>
                    <a:pt x="254" y="0"/>
                  </a:lnTo>
                  <a:lnTo>
                    <a:pt x="254" y="255"/>
                  </a:lnTo>
                  <a:close/>
                </a:path>
              </a:pathLst>
            </a:custGeom>
            <a:solidFill>
              <a:srgbClr val="D93644"/>
            </a:solidFill>
            <a:ln w="1588" cap="flat">
              <a:solidFill>
                <a:srgbClr val="D936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02268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2862322"/>
          </a:xfrm>
          <a:prstGeom prst="rect">
            <a:avLst/>
          </a:prstGeom>
          <a:noFill/>
        </p:spPr>
        <p:txBody>
          <a:bodyPr wrap="square" rtlCol="0">
            <a:spAutoFit/>
          </a:bodyPr>
          <a:lstStyle/>
          <a:p>
            <a:r>
              <a:rPr lang="en-US" sz="9000" dirty="0">
                <a:latin typeface="Aliens &amp; cows" panose="00000500000000000000" pitchFamily="2" charset="0"/>
              </a:rPr>
              <a:t>Data: more than rows and columns</a:t>
            </a:r>
          </a:p>
        </p:txBody>
      </p:sp>
      <p:pic>
        <p:nvPicPr>
          <p:cNvPr id="4" name="Graphic 3" descr="Table with solid fill">
            <a:extLst>
              <a:ext uri="{FF2B5EF4-FFF2-40B4-BE49-F238E27FC236}">
                <a16:creationId xmlns:a16="http://schemas.microsoft.com/office/drawing/2014/main" id="{C7C7AA8B-B9EC-49F4-87D3-C920163C0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860" y="3066338"/>
            <a:ext cx="5468169" cy="5468169"/>
          </a:xfrm>
          <a:prstGeom prst="rect">
            <a:avLst/>
          </a:prstGeom>
        </p:spPr>
      </p:pic>
      <p:sp>
        <p:nvSpPr>
          <p:cNvPr id="13" name="TextBox 12">
            <a:extLst>
              <a:ext uri="{FF2B5EF4-FFF2-40B4-BE49-F238E27FC236}">
                <a16:creationId xmlns:a16="http://schemas.microsoft.com/office/drawing/2014/main" id="{1C8C02A2-31BF-4D8B-ADC8-84650913CE38}"/>
              </a:ext>
            </a:extLst>
          </p:cNvPr>
          <p:cNvSpPr txBox="1"/>
          <p:nvPr/>
        </p:nvSpPr>
        <p:spPr>
          <a:xfrm>
            <a:off x="960680" y="3066338"/>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Structured</a:t>
            </a:r>
          </a:p>
        </p:txBody>
      </p:sp>
      <p:sp>
        <p:nvSpPr>
          <p:cNvPr id="14" name="TextBox 13">
            <a:extLst>
              <a:ext uri="{FF2B5EF4-FFF2-40B4-BE49-F238E27FC236}">
                <a16:creationId xmlns:a16="http://schemas.microsoft.com/office/drawing/2014/main" id="{6141ECE5-AEAE-4EEA-AA2D-EF234364A7A8}"/>
              </a:ext>
            </a:extLst>
          </p:cNvPr>
          <p:cNvSpPr txBox="1"/>
          <p:nvPr/>
        </p:nvSpPr>
        <p:spPr>
          <a:xfrm>
            <a:off x="9006560" y="2865787"/>
            <a:ext cx="3356075" cy="738664"/>
          </a:xfrm>
          <a:prstGeom prst="rect">
            <a:avLst/>
          </a:prstGeom>
          <a:noFill/>
        </p:spPr>
        <p:txBody>
          <a:bodyPr wrap="square" rtlCol="0">
            <a:spAutoFit/>
          </a:bodyPr>
          <a:lstStyle/>
          <a:p>
            <a:r>
              <a:rPr lang="en-US" sz="4200" dirty="0">
                <a:solidFill>
                  <a:srgbClr val="707070"/>
                </a:solidFill>
                <a:latin typeface="Pragmatica" panose="020B0403040502020204" pitchFamily="34" charset="0"/>
              </a:rPr>
              <a:t>Unstructured</a:t>
            </a:r>
          </a:p>
        </p:txBody>
      </p:sp>
      <p:pic>
        <p:nvPicPr>
          <p:cNvPr id="7" name="Graphic 6" descr="Online Network with solid fill">
            <a:extLst>
              <a:ext uri="{FF2B5EF4-FFF2-40B4-BE49-F238E27FC236}">
                <a16:creationId xmlns:a16="http://schemas.microsoft.com/office/drawing/2014/main" id="{AC810908-11E5-4367-9298-51E5C1F3AC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8199" y="4457699"/>
            <a:ext cx="4880541" cy="4880541"/>
          </a:xfrm>
          <a:prstGeom prst="rect">
            <a:avLst/>
          </a:prstGeom>
        </p:spPr>
      </p:pic>
      <p:pic>
        <p:nvPicPr>
          <p:cNvPr id="15" name="Graphic 14" descr="Camera with solid fill">
            <a:extLst>
              <a:ext uri="{FF2B5EF4-FFF2-40B4-BE49-F238E27FC236}">
                <a16:creationId xmlns:a16="http://schemas.microsoft.com/office/drawing/2014/main" id="{7071CDA6-BF62-4CC8-9578-0F29D142E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03118" y="3489926"/>
            <a:ext cx="2972348" cy="2972348"/>
          </a:xfrm>
          <a:prstGeom prst="rect">
            <a:avLst/>
          </a:prstGeom>
        </p:spPr>
      </p:pic>
      <p:pic>
        <p:nvPicPr>
          <p:cNvPr id="17" name="Graphic 16" descr="Sound Medium with solid fill">
            <a:extLst>
              <a:ext uri="{FF2B5EF4-FFF2-40B4-BE49-F238E27FC236}">
                <a16:creationId xmlns:a16="http://schemas.microsoft.com/office/drawing/2014/main" id="{19DAC244-407B-4784-8B8B-A83982E320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19695" y="6213666"/>
            <a:ext cx="3342009" cy="3342009"/>
          </a:xfrm>
          <a:prstGeom prst="rect">
            <a:avLst/>
          </a:prstGeom>
        </p:spPr>
      </p:pic>
    </p:spTree>
    <p:extLst>
      <p:ext uri="{BB962C8B-B14F-4D97-AF65-F5344CB8AC3E}">
        <p14:creationId xmlns:p14="http://schemas.microsoft.com/office/powerpoint/2010/main" val="3407122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4616648"/>
          </a:xfrm>
          <a:prstGeom prst="rect">
            <a:avLst/>
          </a:prstGeom>
          <a:noFill/>
        </p:spPr>
        <p:txBody>
          <a:bodyPr wrap="square" rtlCol="0">
            <a:spAutoFit/>
          </a:bodyPr>
          <a:lstStyle/>
          <a:p>
            <a:r>
              <a:rPr lang="en-US" sz="4200" b="1" dirty="0">
                <a:solidFill>
                  <a:srgbClr val="CF3338"/>
                </a:solidFill>
                <a:latin typeface="Pragmatica" pitchFamily="2" charset="0"/>
              </a:rPr>
              <a:t>Excel for unstructured data</a:t>
            </a: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Folder: </a:t>
            </a:r>
            <a:r>
              <a:rPr lang="en-US" sz="4200" b="1" dirty="0">
                <a:solidFill>
                  <a:srgbClr val="CF3338"/>
                </a:solidFill>
                <a:latin typeface="Consolas" panose="020B0609020204030204" pitchFamily="49" charset="0"/>
              </a:rPr>
              <a:t>sentiment</a:t>
            </a:r>
          </a:p>
          <a:p>
            <a:endParaRPr lang="en-US" sz="4200" b="1" dirty="0">
              <a:solidFill>
                <a:srgbClr val="CF3338"/>
              </a:solidFill>
              <a:latin typeface="Consolas" panose="020B0609020204030204" pitchFamily="49" charset="0"/>
            </a:endParaRPr>
          </a:p>
          <a:p>
            <a:pPr marL="685800" indent="-685800">
              <a:buFont typeface="Arial" panose="020B0604020202020204" pitchFamily="34" charset="0"/>
              <a:buChar char="•"/>
            </a:pPr>
            <a:r>
              <a:rPr lang="en-US" sz="4200" b="1" dirty="0">
                <a:solidFill>
                  <a:srgbClr val="CF3338"/>
                </a:solidFill>
                <a:latin typeface="Pragmatica" panose="020B0403040502020204"/>
              </a:rPr>
              <a:t>Read in a picture of reviews</a:t>
            </a:r>
          </a:p>
          <a:p>
            <a:pPr marL="685800" indent="-685800">
              <a:buFont typeface="Arial" panose="020B0604020202020204" pitchFamily="34" charset="0"/>
              <a:buChar char="•"/>
            </a:pPr>
            <a:r>
              <a:rPr lang="en-US" sz="4200" b="1" dirty="0">
                <a:solidFill>
                  <a:srgbClr val="CF3338"/>
                </a:solidFill>
                <a:latin typeface="Pragmatica" panose="020B0403040502020204"/>
              </a:rPr>
              <a:t>Analyze the sentiment of each review </a:t>
            </a:r>
          </a:p>
        </p:txBody>
      </p:sp>
    </p:spTree>
    <p:extLst>
      <p:ext uri="{BB962C8B-B14F-4D97-AF65-F5344CB8AC3E}">
        <p14:creationId xmlns:p14="http://schemas.microsoft.com/office/powerpoint/2010/main" val="1237654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923330"/>
          </a:xfrm>
          <a:prstGeom prst="rect">
            <a:avLst/>
          </a:prstGeom>
          <a:noFill/>
        </p:spPr>
        <p:txBody>
          <a:bodyPr wrap="square" rtlCol="0">
            <a:spAutoFit/>
          </a:bodyPr>
          <a:lstStyle/>
          <a:p>
            <a:r>
              <a:rPr lang="en-US" sz="5400" dirty="0">
                <a:latin typeface="Aliens &amp; cows" panose="00000500000000000000" pitchFamily="2" charset="0"/>
              </a:rPr>
              <a:t>Prescriptive analytics and post-modern Excel?</a:t>
            </a:r>
          </a:p>
        </p:txBody>
      </p:sp>
      <p:pic>
        <p:nvPicPr>
          <p:cNvPr id="3" name="Picture 2" descr="Chart&#10;&#10;Description automatically generated">
            <a:extLst>
              <a:ext uri="{FF2B5EF4-FFF2-40B4-BE49-F238E27FC236}">
                <a16:creationId xmlns:a16="http://schemas.microsoft.com/office/drawing/2014/main" id="{86831639-0EEC-4C23-AE30-055DEB422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714500"/>
            <a:ext cx="12843563" cy="7439667"/>
          </a:xfrm>
          <a:prstGeom prst="rect">
            <a:avLst/>
          </a:prstGeom>
        </p:spPr>
      </p:pic>
      <p:sp>
        <p:nvSpPr>
          <p:cNvPr id="13" name="TextBox 12">
            <a:extLst>
              <a:ext uri="{FF2B5EF4-FFF2-40B4-BE49-F238E27FC236}">
                <a16:creationId xmlns:a16="http://schemas.microsoft.com/office/drawing/2014/main" id="{E0B1C322-BE95-64E7-CA68-D1A4B0D0FF43}"/>
              </a:ext>
            </a:extLst>
          </p:cNvPr>
          <p:cNvSpPr txBox="1"/>
          <p:nvPr/>
        </p:nvSpPr>
        <p:spPr>
          <a:xfrm>
            <a:off x="304800" y="9747586"/>
            <a:ext cx="13343493" cy="369332"/>
          </a:xfrm>
          <a:prstGeom prst="rect">
            <a:avLst/>
          </a:prstGeom>
          <a:noFill/>
        </p:spPr>
        <p:txBody>
          <a:bodyPr wrap="square">
            <a:spAutoFit/>
          </a:bodyPr>
          <a:lstStyle/>
          <a:p>
            <a:r>
              <a:rPr lang="en-US" dirty="0"/>
              <a:t>https://blogs.gartner.com/jason-mcnellis/2019/11/05/youre-likely-investing-lot-marketing-analytics-getting-right-insights/</a:t>
            </a:r>
          </a:p>
        </p:txBody>
      </p:sp>
    </p:spTree>
    <p:extLst>
      <p:ext uri="{BB962C8B-B14F-4D97-AF65-F5344CB8AC3E}">
        <p14:creationId xmlns:p14="http://schemas.microsoft.com/office/powerpoint/2010/main" val="38167785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152900"/>
            <a:ext cx="7624318" cy="2846741"/>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6600" spc="340" dirty="0">
                <a:solidFill>
                  <a:schemeClr val="bg1"/>
                </a:solidFill>
                <a:latin typeface="Gidole"/>
                <a:hlinkClick r:id="rId3">
                  <a:extLst>
                    <a:ext uri="{A12FA001-AC4F-418D-AE19-62706E023703}">
                      <ahyp:hlinkClr xmlns:ahyp="http://schemas.microsoft.com/office/drawing/2018/hyperlinkcolor" val="tx"/>
                    </a:ext>
                  </a:extLst>
                </a:hlinkClick>
              </a:rPr>
              <a:t>stringfestanalytics.com/book/</a:t>
            </a:r>
            <a:r>
              <a:rPr lang="en-US" sz="6600" spc="340" dirty="0">
                <a:solidFill>
                  <a:schemeClr val="bg1"/>
                </a:solidFill>
                <a:latin typeface="Gidole"/>
              </a:rPr>
              <a:t>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 From Excel to Python and R</a:t>
            </a:r>
            <a:endParaRPr lang="en-US" sz="4200" dirty="0">
              <a:solidFill>
                <a:srgbClr val="FFFFFF"/>
              </a:solidFill>
              <a:latin typeface="League Spartan"/>
            </a:endParaRPr>
          </a:p>
        </p:txBody>
      </p:sp>
      <p:pic>
        <p:nvPicPr>
          <p:cNvPr id="4100" name="Picture 4" descr="Advancing into Analytics Cover Image">
            <a:extLst>
              <a:ext uri="{FF2B5EF4-FFF2-40B4-BE49-F238E27FC236}">
                <a16:creationId xmlns:a16="http://schemas.microsoft.com/office/drawing/2014/main" id="{F18E7850-4F81-442C-8EA9-D31CE155B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2548" y="839303"/>
            <a:ext cx="600908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96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Data profiling with Power Query</a:t>
            </a:r>
          </a:p>
        </p:txBody>
      </p:sp>
    </p:spTree>
    <p:extLst>
      <p:ext uri="{BB962C8B-B14F-4D97-AF65-F5344CB8AC3E}">
        <p14:creationId xmlns:p14="http://schemas.microsoft.com/office/powerpoint/2010/main" val="305947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Data profiling: a 30K-foot view of the data</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89916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Does the dataset include everything?</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How accurate is the data?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If the data is kept in Excel, are there any formula errors that could harm future analyses? </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Is it clear what variable &amp; observations are being measured?</a:t>
            </a:r>
          </a:p>
        </p:txBody>
      </p:sp>
      <p:pic>
        <p:nvPicPr>
          <p:cNvPr id="1026" name="Picture 2">
            <a:extLst>
              <a:ext uri="{FF2B5EF4-FFF2-40B4-BE49-F238E27FC236}">
                <a16:creationId xmlns:a16="http://schemas.microsoft.com/office/drawing/2014/main" id="{EFB31A76-4474-F509-E45F-99EB7BFAB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2552700"/>
            <a:ext cx="6681787"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1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Data prep &amp; profiling with Power Query</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computers.xlsx</a:t>
            </a:r>
            <a:endParaRPr lang="en-US" sz="3600" dirty="0">
              <a:latin typeface="Consolas" panose="020B0609020204030204" pitchFamily="49" charset="0"/>
              <a:ea typeface="Roboto Mono" pitchFamily="2" charset="0"/>
            </a:endParaRPr>
          </a:p>
          <a:p>
            <a:pPr marL="571500" indent="-571500">
              <a:buFont typeface="Arial" panose="020B0604020202020204" pitchFamily="34" charset="0"/>
              <a:buChar char="•"/>
            </a:pPr>
            <a:r>
              <a:rPr lang="en-US" sz="3600" dirty="0">
                <a:latin typeface="Gidole" panose="020B0604020202020204" charset="0"/>
              </a:rPr>
              <a:t>Profiling the data for potential issues</a:t>
            </a:r>
          </a:p>
          <a:p>
            <a:pPr marL="571500" indent="-571500">
              <a:buFont typeface="Arial" panose="020B0604020202020204" pitchFamily="34" charset="0"/>
              <a:buChar char="•"/>
            </a:pPr>
            <a:r>
              <a:rPr lang="en-US" sz="3600" dirty="0">
                <a:latin typeface="Gidole" panose="020B0604020202020204" charset="0"/>
              </a:rPr>
              <a:t>Adding an index column for slicing and dicing</a:t>
            </a:r>
          </a:p>
        </p:txBody>
      </p:sp>
    </p:spTree>
    <p:extLst>
      <p:ext uri="{BB962C8B-B14F-4D97-AF65-F5344CB8AC3E}">
        <p14:creationId xmlns:p14="http://schemas.microsoft.com/office/powerpoint/2010/main" val="338535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PivotChart/Table visualization tricks</a:t>
            </a:r>
          </a:p>
        </p:txBody>
      </p:sp>
    </p:spTree>
    <p:extLst>
      <p:ext uri="{BB962C8B-B14F-4D97-AF65-F5344CB8AC3E}">
        <p14:creationId xmlns:p14="http://schemas.microsoft.com/office/powerpoint/2010/main" val="30122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520861" y="170082"/>
            <a:ext cx="15964220" cy="1200329"/>
          </a:xfrm>
          <a:prstGeom prst="rect">
            <a:avLst/>
          </a:prstGeom>
          <a:noFill/>
        </p:spPr>
        <p:txBody>
          <a:bodyPr wrap="square" rtlCol="0">
            <a:spAutoFit/>
          </a:bodyPr>
          <a:lstStyle/>
          <a:p>
            <a:r>
              <a:rPr lang="en-US" sz="7200" dirty="0">
                <a:latin typeface="Aliens &amp; cows" panose="00000500000000000000" pitchFamily="2" charset="0"/>
              </a:rPr>
              <a:t>From data profiling to data visualization</a:t>
            </a:r>
          </a:p>
        </p:txBody>
      </p:sp>
      <p:sp>
        <p:nvSpPr>
          <p:cNvPr id="3" name="TextBox 2">
            <a:extLst>
              <a:ext uri="{FF2B5EF4-FFF2-40B4-BE49-F238E27FC236}">
                <a16:creationId xmlns:a16="http://schemas.microsoft.com/office/drawing/2014/main" id="{6123B922-9B5E-A52F-8958-4E956EED05DB}"/>
              </a:ext>
            </a:extLst>
          </p:cNvPr>
          <p:cNvSpPr txBox="1"/>
          <p:nvPr/>
        </p:nvSpPr>
        <p:spPr>
          <a:xfrm>
            <a:off x="1066800" y="2682510"/>
            <a:ext cx="71628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The data profiler is helpful but not too dynamic</a:t>
            </a:r>
          </a:p>
          <a:p>
            <a:pPr marL="285750" indent="-285750"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Gidole" panose="020B0604020202020204" charset="0"/>
              </a:rPr>
              <a:t>Power Query allows loading directly to </a:t>
            </a:r>
            <a:r>
              <a:rPr lang="en-US" sz="3600" b="0" i="0" u="none" strike="noStrike" dirty="0" err="1">
                <a:solidFill>
                  <a:srgbClr val="000000"/>
                </a:solidFill>
                <a:effectLst/>
                <a:latin typeface="Gidole" panose="020B0604020202020204" charset="0"/>
              </a:rPr>
              <a:t>PivotCharts</a:t>
            </a:r>
            <a:endParaRPr lang="en-US" sz="3600" b="0" i="0" u="none" strike="noStrike" dirty="0">
              <a:solidFill>
                <a:srgbClr val="000000"/>
              </a:solidFill>
              <a:effectLst/>
              <a:latin typeface="Gidole" panose="020B0604020202020204" charset="0"/>
            </a:endParaRPr>
          </a:p>
          <a:p>
            <a:pPr marL="285750" indent="-285750" rtl="0" fontAlgn="base">
              <a:spcBef>
                <a:spcPts val="0"/>
              </a:spcBef>
              <a:spcAft>
                <a:spcPts val="0"/>
              </a:spcAft>
              <a:buFont typeface="Arial" panose="020B0604020202020204" pitchFamily="34" charset="0"/>
              <a:buChar char="•"/>
            </a:pPr>
            <a:r>
              <a:rPr lang="en-US" sz="3600" dirty="0">
                <a:solidFill>
                  <a:srgbClr val="000000"/>
                </a:solidFill>
                <a:latin typeface="Gidole" panose="020B0604020202020204" charset="0"/>
              </a:rPr>
              <a:t>How can we “hack” them to visualize multiple distributions at once? </a:t>
            </a:r>
            <a:r>
              <a:rPr lang="en-US" sz="3600" b="0" i="0" u="none" strike="noStrike" dirty="0">
                <a:solidFill>
                  <a:srgbClr val="000000"/>
                </a:solidFill>
                <a:effectLst/>
                <a:latin typeface="Gidole" panose="020B0604020202020204" charset="0"/>
              </a:rPr>
              <a:t> </a:t>
            </a:r>
          </a:p>
        </p:txBody>
      </p:sp>
      <p:pic>
        <p:nvPicPr>
          <p:cNvPr id="2" name="Picture 1">
            <a:extLst>
              <a:ext uri="{FF2B5EF4-FFF2-40B4-BE49-F238E27FC236}">
                <a16:creationId xmlns:a16="http://schemas.microsoft.com/office/drawing/2014/main" id="{186267D0-1226-A0F4-AB14-8745187660D4}"/>
              </a:ext>
            </a:extLst>
          </p:cNvPr>
          <p:cNvPicPr>
            <a:picLocks noChangeAspect="1"/>
          </p:cNvPicPr>
          <p:nvPr/>
        </p:nvPicPr>
        <p:blipFill>
          <a:blip r:embed="rId3"/>
          <a:stretch>
            <a:fillRect/>
          </a:stretch>
        </p:blipFill>
        <p:spPr>
          <a:xfrm>
            <a:off x="9012232" y="2781300"/>
            <a:ext cx="8210317" cy="4981444"/>
          </a:xfrm>
          <a:prstGeom prst="rect">
            <a:avLst/>
          </a:prstGeom>
        </p:spPr>
      </p:pic>
    </p:spTree>
    <p:extLst>
      <p:ext uri="{BB962C8B-B14F-4D97-AF65-F5344CB8AC3E}">
        <p14:creationId xmlns:p14="http://schemas.microsoft.com/office/powerpoint/2010/main" val="138511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Ad-hoc analyzing with </a:t>
            </a:r>
            <a:r>
              <a:rPr lang="en-US" sz="6500" b="1" spc="195" dirty="0" err="1">
                <a:solidFill>
                  <a:srgbClr val="F2F0F4"/>
                </a:solidFill>
                <a:latin typeface="League Spartan Italics"/>
              </a:rPr>
              <a:t>PivotCharts</a:t>
            </a:r>
            <a:endParaRPr lang="en-US" sz="6500" b="1" spc="195" dirty="0">
              <a:solidFill>
                <a:srgbClr val="F2F0F4"/>
              </a:solidFill>
              <a:latin typeface="League Spartan Italics"/>
            </a:endParaRP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rPr>
              <a:t>Compare distribution of computer price by category</a:t>
            </a:r>
          </a:p>
          <a:p>
            <a:pPr marL="571500" indent="-571500">
              <a:buFont typeface="Arial" panose="020B0604020202020204" pitchFamily="34" charset="0"/>
              <a:buChar char="•"/>
            </a:pPr>
            <a:r>
              <a:rPr lang="en-US" sz="3600" dirty="0">
                <a:latin typeface="Gidole" panose="020B0604020202020204" charset="0"/>
                <a:ea typeface="Roboto Mono" pitchFamily="2" charset="0"/>
              </a:rPr>
              <a:t>We want to reshape </a:t>
            </a:r>
            <a:r>
              <a:rPr lang="en-US" sz="3600" i="1" dirty="0">
                <a:latin typeface="Gidole" panose="020B0604020202020204" charset="0"/>
                <a:ea typeface="Roboto Mono" pitchFamily="2" charset="0"/>
              </a:rPr>
              <a:t>without aggregating!</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36874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74909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Normafixed Tryout" panose="00000409000000000000" pitchFamily="49" charset="0"/>
              </a:rPr>
              <a:t>Dynamic arrays for ad-hoc analysis</a:t>
            </a:r>
          </a:p>
        </p:txBody>
      </p:sp>
    </p:spTree>
    <p:extLst>
      <p:ext uri="{BB962C8B-B14F-4D97-AF65-F5344CB8AC3E}">
        <p14:creationId xmlns:p14="http://schemas.microsoft.com/office/powerpoint/2010/main" val="70729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520860" y="170083"/>
            <a:ext cx="15522084" cy="1200329"/>
          </a:xfrm>
          <a:prstGeom prst="rect">
            <a:avLst/>
          </a:prstGeom>
          <a:noFill/>
        </p:spPr>
        <p:txBody>
          <a:bodyPr wrap="square" rtlCol="0">
            <a:spAutoFit/>
          </a:bodyPr>
          <a:lstStyle/>
          <a:p>
            <a:r>
              <a:rPr lang="en-US" sz="7200" dirty="0">
                <a:latin typeface="Aliens &amp; cows" panose="00000500000000000000" pitchFamily="2" charset="0"/>
              </a:rPr>
              <a:t>One formula, many cells </a:t>
            </a:r>
          </a:p>
        </p:txBody>
      </p:sp>
      <p:sp>
        <p:nvSpPr>
          <p:cNvPr id="3" name="TextBox 2"/>
          <p:cNvSpPr txBox="1"/>
          <p:nvPr/>
        </p:nvSpPr>
        <p:spPr>
          <a:xfrm>
            <a:off x="100362" y="9153962"/>
            <a:ext cx="13608948" cy="916854"/>
          </a:xfrm>
          <a:prstGeom prst="rect">
            <a:avLst/>
          </a:prstGeom>
          <a:noFill/>
        </p:spPr>
        <p:txBody>
          <a:bodyPr wrap="square" rtlCol="0">
            <a:spAutoFit/>
          </a:bodyPr>
          <a:lstStyle/>
          <a:p>
            <a:pPr marL="114300" marR="285750">
              <a:lnSpc>
                <a:spcPct val="115000"/>
              </a:lnSpc>
              <a:spcBef>
                <a:spcPts val="1200"/>
              </a:spcBef>
              <a:buClr>
                <a:srgbClr val="CF3338"/>
              </a:buClr>
              <a:buSzPts val="2400"/>
            </a:pPr>
            <a:r>
              <a:rPr lang="en-US" sz="2400" dirty="0">
                <a:solidFill>
                  <a:srgbClr val="505050"/>
                </a:solidFill>
              </a:rPr>
              <a:t>But wait, there’s more: https://support.microsoft.com/en-us/office/dynamic-array-formulas-and-spilled-array-behavior-205c6b06-03ba-4151-89a1-87a7eb36e531</a:t>
            </a:r>
          </a:p>
        </p:txBody>
      </p:sp>
      <p:pic>
        <p:nvPicPr>
          <p:cNvPr id="15" name="Picture 14" descr="A close up of a sign&#10;&#10;Description automatically generated">
            <a:extLst>
              <a:ext uri="{FF2B5EF4-FFF2-40B4-BE49-F238E27FC236}">
                <a16:creationId xmlns:a16="http://schemas.microsoft.com/office/drawing/2014/main" id="{29761B90-A7DE-4A60-A915-F085BD87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036" y="8058429"/>
            <a:ext cx="1942857" cy="2228571"/>
          </a:xfrm>
          <a:prstGeom prst="rect">
            <a:avLst/>
          </a:prstGeom>
        </p:spPr>
      </p:pic>
      <p:pic>
        <p:nvPicPr>
          <p:cNvPr id="1026" name="Picture 2">
            <a:extLst>
              <a:ext uri="{FF2B5EF4-FFF2-40B4-BE49-F238E27FC236}">
                <a16:creationId xmlns:a16="http://schemas.microsoft.com/office/drawing/2014/main" id="{1DD254AC-1199-F24B-EF79-7EDE7A0E7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8700" y="2390669"/>
            <a:ext cx="6222252" cy="59184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8AE7B4A-02AC-0E59-2DA0-98BB049A7732}"/>
              </a:ext>
            </a:extLst>
          </p:cNvPr>
          <p:cNvGraphicFramePr>
            <a:graphicFrameLocks noGrp="1"/>
          </p:cNvGraphicFramePr>
          <p:nvPr>
            <p:extLst>
              <p:ext uri="{D42A27DB-BD31-4B8C-83A1-F6EECF244321}">
                <p14:modId xmlns:p14="http://schemas.microsoft.com/office/powerpoint/2010/main" val="271161371"/>
              </p:ext>
            </p:extLst>
          </p:nvPr>
        </p:nvGraphicFramePr>
        <p:xfrm>
          <a:off x="582527" y="2268807"/>
          <a:ext cx="10626757" cy="5185047"/>
        </p:xfrm>
        <a:graphic>
          <a:graphicData uri="http://schemas.openxmlformats.org/drawingml/2006/table">
            <a:tbl>
              <a:tblPr/>
              <a:tblGrid>
                <a:gridCol w="4153886">
                  <a:extLst>
                    <a:ext uri="{9D8B030D-6E8A-4147-A177-3AD203B41FA5}">
                      <a16:colId xmlns:a16="http://schemas.microsoft.com/office/drawing/2014/main" val="2629133829"/>
                    </a:ext>
                  </a:extLst>
                </a:gridCol>
                <a:gridCol w="6472871">
                  <a:extLst>
                    <a:ext uri="{9D8B030D-6E8A-4147-A177-3AD203B41FA5}">
                      <a16:colId xmlns:a16="http://schemas.microsoft.com/office/drawing/2014/main" val="985116657"/>
                    </a:ext>
                  </a:extLst>
                </a:gridCol>
              </a:tblGrid>
              <a:tr h="1446411">
                <a:tc>
                  <a:txBody>
                    <a:bodyPr/>
                    <a:lstStyle/>
                    <a:p>
                      <a:pPr algn="l" fontAlgn="b"/>
                      <a:r>
                        <a:rPr lang="en-US" sz="4200" b="1" i="0" u="none" strike="noStrike" dirty="0">
                          <a:solidFill>
                            <a:schemeClr val="bg1">
                              <a:lumMod val="95000"/>
                            </a:schemeClr>
                          </a:solidFill>
                          <a:effectLst/>
                          <a:latin typeface="Pragmatica" panose="020B0403040502020204" pitchFamily="34" charset="0"/>
                        </a:rPr>
                        <a:t>Function</a:t>
                      </a:r>
                    </a:p>
                  </a:txBody>
                  <a:tcPr marL="11430" marR="11430" marT="11430" marB="0" anchor="b">
                    <a:lnL>
                      <a:noFill/>
                    </a:lnL>
                    <a:lnR>
                      <a:noFill/>
                    </a:lnR>
                    <a:lnT>
                      <a:noFill/>
                    </a:lnT>
                    <a:lnB>
                      <a:noFill/>
                    </a:lnB>
                    <a:solidFill>
                      <a:srgbClr val="CF3338"/>
                    </a:solidFill>
                  </a:tcPr>
                </a:tc>
                <a:tc>
                  <a:txBody>
                    <a:bodyPr/>
                    <a:lstStyle/>
                    <a:p>
                      <a:pPr algn="l" fontAlgn="b"/>
                      <a:r>
                        <a:rPr lang="en-US" sz="4200" b="1" i="0" u="none" strike="noStrike" dirty="0">
                          <a:solidFill>
                            <a:schemeClr val="bg1">
                              <a:lumMod val="95000"/>
                            </a:schemeClr>
                          </a:solidFill>
                          <a:effectLst/>
                          <a:latin typeface="Pragmatica" panose="020B0403040502020204" pitchFamily="34" charset="0"/>
                        </a:rPr>
                        <a:t>What it does</a:t>
                      </a:r>
                    </a:p>
                  </a:txBody>
                  <a:tcPr marL="11430" marR="11430" marT="11430" marB="0" anchor="b">
                    <a:lnL>
                      <a:noFill/>
                    </a:lnL>
                    <a:lnR>
                      <a:noFill/>
                    </a:lnR>
                    <a:lnT>
                      <a:noFill/>
                    </a:lnT>
                    <a:lnB>
                      <a:noFill/>
                    </a:lnB>
                    <a:solidFill>
                      <a:srgbClr val="CF3338"/>
                    </a:solidFill>
                  </a:tcPr>
                </a:tc>
                <a:extLst>
                  <a:ext uri="{0D108BD9-81ED-4DB2-BD59-A6C34878D82A}">
                    <a16:rowId xmlns:a16="http://schemas.microsoft.com/office/drawing/2014/main" val="287320149"/>
                  </a:ext>
                </a:extLst>
              </a:tr>
              <a:tr h="1335150">
                <a:tc>
                  <a:txBody>
                    <a:bodyPr/>
                    <a:lstStyle/>
                    <a:p>
                      <a:pPr algn="l" fontAlgn="b"/>
                      <a:r>
                        <a:rPr lang="en-US" sz="4200" b="0" i="0" u="none" strike="noStrike" dirty="0">
                          <a:solidFill>
                            <a:srgbClr val="CF3338"/>
                          </a:solidFill>
                          <a:effectLst/>
                          <a:latin typeface="Consolas" panose="020B0609020204030204" pitchFamily="49" charset="0"/>
                        </a:rPr>
                        <a:t>UNIQUE()</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Finds the unique items in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3568129098"/>
                  </a:ext>
                </a:extLst>
              </a:tr>
              <a:tr h="1064961">
                <a:tc>
                  <a:txBody>
                    <a:bodyPr/>
                    <a:lstStyle/>
                    <a:p>
                      <a:pPr algn="l" fontAlgn="b"/>
                      <a:r>
                        <a:rPr lang="en-US" sz="4200" b="0" i="0" u="none" strike="noStrike" dirty="0">
                          <a:solidFill>
                            <a:srgbClr val="CF3338"/>
                          </a:solidFill>
                          <a:effectLst/>
                          <a:latin typeface="Consolas" panose="020B0609020204030204" pitchFamily="49" charset="0"/>
                        </a:rPr>
                        <a:t>FILTER()</a:t>
                      </a:r>
                    </a:p>
                  </a:txBody>
                  <a:tcPr marL="11430" marR="11430" marT="11430" marB="0" anchor="b">
                    <a:lnL>
                      <a:noFill/>
                    </a:lnL>
                    <a:lnR>
                      <a:noFill/>
                    </a:lnR>
                    <a:lnT>
                      <a:noFill/>
                    </a:lnT>
                    <a:lnB>
                      <a:noFill/>
                    </a:lnB>
                  </a:tcPr>
                </a:tc>
                <a:tc>
                  <a:txBody>
                    <a:bodyPr/>
                    <a:lstStyle/>
                    <a:p>
                      <a:pPr algn="l" fontAlgn="b"/>
                      <a:r>
                        <a:rPr lang="en-US" sz="4200" b="0" i="0" u="none" strike="noStrike" dirty="0">
                          <a:solidFill>
                            <a:srgbClr val="CF3338"/>
                          </a:solidFill>
                          <a:effectLst/>
                          <a:latin typeface="Pragmatica" panose="020B0403040502020204" pitchFamily="34" charset="0"/>
                        </a:rPr>
                        <a:t>Filters an array</a:t>
                      </a:r>
                    </a:p>
                  </a:txBody>
                  <a:tcPr marL="11430" marR="11430" marT="11430" marB="0" anchor="b">
                    <a:lnL>
                      <a:noFill/>
                    </a:lnL>
                    <a:lnR>
                      <a:noFill/>
                    </a:lnR>
                    <a:lnT>
                      <a:noFill/>
                    </a:lnT>
                    <a:lnB>
                      <a:noFill/>
                    </a:lnB>
                  </a:tcPr>
                </a:tc>
                <a:extLst>
                  <a:ext uri="{0D108BD9-81ED-4DB2-BD59-A6C34878D82A}">
                    <a16:rowId xmlns:a16="http://schemas.microsoft.com/office/drawing/2014/main" val="2916523719"/>
                  </a:ext>
                </a:extLst>
              </a:tr>
              <a:tr h="1338525">
                <a:tc>
                  <a:txBody>
                    <a:bodyPr/>
                    <a:lstStyle/>
                    <a:p>
                      <a:pPr algn="l" fontAlgn="b"/>
                      <a:r>
                        <a:rPr lang="en-US" sz="4200" b="0" i="0" u="none" strike="noStrike" dirty="0">
                          <a:solidFill>
                            <a:srgbClr val="CF3338"/>
                          </a:solidFill>
                          <a:effectLst/>
                          <a:latin typeface="Consolas" panose="020B0609020204030204" pitchFamily="49" charset="0"/>
                        </a:rPr>
                        <a:t>SORTBY()</a:t>
                      </a:r>
                    </a:p>
                  </a:txBody>
                  <a:tcPr marL="11430" marR="11430" marT="11430" marB="0" anchor="b">
                    <a:lnL>
                      <a:noFill/>
                    </a:lnL>
                    <a:lnR>
                      <a:noFill/>
                    </a:lnR>
                    <a:lnT>
                      <a:noFill/>
                    </a:lnT>
                    <a:lnB>
                      <a:noFill/>
                    </a:lnB>
                    <a:solidFill>
                      <a:srgbClr val="D9D9D9"/>
                    </a:solidFill>
                  </a:tcPr>
                </a:tc>
                <a:tc>
                  <a:txBody>
                    <a:bodyPr/>
                    <a:lstStyle/>
                    <a:p>
                      <a:pPr algn="l" fontAlgn="b"/>
                      <a:r>
                        <a:rPr lang="en-US" sz="4200" b="0" i="0" u="none" strike="noStrike" dirty="0">
                          <a:solidFill>
                            <a:srgbClr val="CF3338"/>
                          </a:solidFill>
                          <a:effectLst/>
                          <a:latin typeface="Pragmatica" panose="020B0403040502020204" pitchFamily="34" charset="0"/>
                        </a:rPr>
                        <a:t>Sorts an array</a:t>
                      </a:r>
                    </a:p>
                  </a:txBody>
                  <a:tcPr marL="11430" marR="11430" marT="11430" marB="0" anchor="b">
                    <a:lnL>
                      <a:noFill/>
                    </a:lnL>
                    <a:lnR>
                      <a:noFill/>
                    </a:lnR>
                    <a:lnT>
                      <a:noFill/>
                    </a:lnT>
                    <a:lnB>
                      <a:noFill/>
                    </a:lnB>
                    <a:solidFill>
                      <a:srgbClr val="D9D9D9"/>
                    </a:solidFill>
                  </a:tcPr>
                </a:tc>
                <a:extLst>
                  <a:ext uri="{0D108BD9-81ED-4DB2-BD59-A6C34878D82A}">
                    <a16:rowId xmlns:a16="http://schemas.microsoft.com/office/drawing/2014/main" val="1604127386"/>
                  </a:ext>
                </a:extLst>
              </a:tr>
            </a:tbl>
          </a:graphicData>
        </a:graphic>
      </p:graphicFrame>
    </p:spTree>
    <p:extLst>
      <p:ext uri="{BB962C8B-B14F-4D97-AF65-F5344CB8AC3E}">
        <p14:creationId xmlns:p14="http://schemas.microsoft.com/office/powerpoint/2010/main" val="251680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Pulling data fast with dynamic arrays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3538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Continue </a:t>
            </a:r>
            <a:r>
              <a:rPr lang="en-US" sz="3600" dirty="0">
                <a:latin typeface="Consolas" panose="020B0609020204030204" pitchFamily="49" charset="0"/>
              </a:rPr>
              <a:t>computers.xlsx</a:t>
            </a:r>
          </a:p>
          <a:p>
            <a:pPr marL="571500" indent="-571500">
              <a:buFont typeface="Arial" panose="020B0604020202020204" pitchFamily="34" charset="0"/>
              <a:buChar char="•"/>
            </a:pPr>
            <a:r>
              <a:rPr lang="en-US" sz="3600" dirty="0">
                <a:latin typeface="Gidole" panose="020B0604020202020204" charset="0"/>
                <a:ea typeface="Roboto Mono" pitchFamily="2" charset="0"/>
              </a:rPr>
              <a:t>Sort, filter and de-duplicate right from the spreadsheet</a:t>
            </a:r>
            <a:endParaRPr lang="en-US" sz="3600" dirty="0">
              <a:latin typeface="Consolas" panose="020B0609020204030204" pitchFamily="49" charset="0"/>
              <a:ea typeface="Roboto Mono" pitchFamily="2" charset="0"/>
            </a:endParaRPr>
          </a:p>
        </p:txBody>
      </p:sp>
    </p:spTree>
    <p:extLst>
      <p:ext uri="{BB962C8B-B14F-4D97-AF65-F5344CB8AC3E}">
        <p14:creationId xmlns:p14="http://schemas.microsoft.com/office/powerpoint/2010/main" val="1111446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0" y="329879"/>
            <a:ext cx="9340769" cy="9776587"/>
          </a:xfrm>
          <a:prstGeom prst="rect">
            <a:avLst/>
          </a:prstGeom>
          <a:noFill/>
        </p:spPr>
        <p:txBody>
          <a:bodyPr wrap="square" rtlCol="0">
            <a:spAutoFit/>
          </a:bodyPr>
          <a:lstStyle/>
          <a:p>
            <a:r>
              <a:rPr lang="en-US" sz="6000" b="1" dirty="0">
                <a:solidFill>
                  <a:srgbClr val="CF3338"/>
                </a:solidFill>
                <a:latin typeface="Pragmatica" panose="020B0403040502020204" pitchFamily="34" charset="0"/>
              </a:rPr>
              <a:t>Exercises</a:t>
            </a:r>
          </a:p>
          <a:p>
            <a:pPr marL="142875">
              <a:lnSpc>
                <a:spcPct val="115000"/>
              </a:lnSpc>
              <a:spcBef>
                <a:spcPts val="1125"/>
              </a:spcBef>
              <a:buClr>
                <a:srgbClr val="C00000"/>
              </a:buClr>
              <a:buSzPts val="2100"/>
            </a:pPr>
            <a:r>
              <a:rPr lang="en-US" sz="3000" dirty="0">
                <a:solidFill>
                  <a:srgbClr val="CF3338"/>
                </a:solidFill>
                <a:latin typeface="Pragmatica" panose="020B0403040502020204"/>
                <a:ea typeface="Consolas"/>
                <a:cs typeface="Consolas"/>
                <a:sym typeface="Consolas"/>
              </a:rPr>
              <a:t>File: </a:t>
            </a:r>
            <a:r>
              <a:rPr lang="en-US" sz="3000" dirty="0">
                <a:solidFill>
                  <a:srgbClr val="CF3338"/>
                </a:solidFill>
                <a:latin typeface="Consolas" panose="020B0609020204030204" pitchFamily="49" charset="0"/>
                <a:ea typeface="Consolas"/>
                <a:cs typeface="Consolas"/>
                <a:sym typeface="Consolas"/>
              </a:rPr>
              <a:t>penguins.xlsx</a:t>
            </a:r>
            <a:endParaRPr lang="en-US" sz="3000" dirty="0">
              <a:solidFill>
                <a:srgbClr val="CF3338"/>
              </a:solidFill>
              <a:latin typeface="Pragmatica" panose="020B0403040502020204"/>
              <a:ea typeface="Consolas"/>
              <a:cs typeface="Consolas"/>
              <a:sym typeface="Consolas"/>
            </a:endParaRP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Add an index column to this dataset and load it back to an Excel table. You are welcome to profile it too if you wish! </a:t>
            </a:r>
          </a:p>
          <a:p>
            <a:pPr marL="1114425" lvl="1" indent="-514350">
              <a:spcBef>
                <a:spcPts val="1125"/>
              </a:spcBef>
              <a:buClr>
                <a:srgbClr val="C00000"/>
              </a:buClr>
              <a:buSzPts val="2100"/>
              <a:buFont typeface="+mj-lt"/>
              <a:buAutoNum type="alphaLcPeriod"/>
            </a:pPr>
            <a:r>
              <a:rPr lang="en-US" sz="3000" dirty="0">
                <a:solidFill>
                  <a:srgbClr val="CF3338"/>
                </a:solidFill>
                <a:latin typeface="Pragmatica" panose="020B0403040502020204"/>
                <a:ea typeface="Consolas"/>
                <a:cs typeface="Consolas"/>
                <a:sym typeface="Consolas"/>
              </a:rPr>
              <a:t>Filter out any missing values.</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Create overlapping histograms to visualize the distribution of body mass by species.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How many unique species are in this dataset? What are they?</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Pull only the records from the Biscoe island.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Pull only the records that are from Biscoe island and that have a body mass greater than average for that group.  </a:t>
            </a:r>
          </a:p>
          <a:p>
            <a:pPr marL="657225" indent="-514350">
              <a:spcBef>
                <a:spcPts val="1125"/>
              </a:spcBef>
              <a:buClr>
                <a:srgbClr val="C00000"/>
              </a:buClr>
              <a:buSzPts val="2100"/>
              <a:buFont typeface="+mj-lt"/>
              <a:buAutoNum type="arabicPeriod"/>
            </a:pPr>
            <a:r>
              <a:rPr lang="en-US" sz="3000" dirty="0">
                <a:solidFill>
                  <a:srgbClr val="CF3338"/>
                </a:solidFill>
                <a:latin typeface="Pragmatica" panose="020B0403040502020204"/>
                <a:ea typeface="Consolas"/>
                <a:cs typeface="Consolas"/>
                <a:sym typeface="Consolas"/>
              </a:rPr>
              <a:t>Sort the data by body mass ascending, species ascending, sex descending. </a:t>
            </a:r>
          </a:p>
          <a:p>
            <a:pPr marL="142875">
              <a:lnSpc>
                <a:spcPct val="115000"/>
              </a:lnSpc>
              <a:spcBef>
                <a:spcPts val="1125"/>
              </a:spcBef>
              <a:buClr>
                <a:srgbClr val="C00000"/>
              </a:buClr>
              <a:buSzPts val="2100"/>
            </a:pPr>
            <a:endParaRPr lang="en-US" sz="3000" dirty="0">
              <a:solidFill>
                <a:srgbClr val="CF3338"/>
              </a:solidFill>
              <a:latin typeface="Consolas" panose="020B0609020204030204" pitchFamily="49" charset="0"/>
              <a:ea typeface="Consolas"/>
              <a:cs typeface="Consolas"/>
              <a:sym typeface="Consolas"/>
            </a:endParaRPr>
          </a:p>
        </p:txBody>
      </p:sp>
    </p:spTree>
    <p:extLst>
      <p:ext uri="{BB962C8B-B14F-4D97-AF65-F5344CB8AC3E}">
        <p14:creationId xmlns:p14="http://schemas.microsoft.com/office/powerpoint/2010/main" val="1982952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59945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3462486"/>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EXPLORATORY DATA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og, Puppy, Canine, Vet, Veterinarian, Medical Care">
            <a:extLst>
              <a:ext uri="{FF2B5EF4-FFF2-40B4-BE49-F238E27FC236}">
                <a16:creationId xmlns:a16="http://schemas.microsoft.com/office/drawing/2014/main" id="{C69D2FD6-39D6-4126-8024-F3E6CE69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5176581"/>
            <a:ext cx="7162800" cy="51109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the hey is EDA?</a:t>
            </a:r>
          </a:p>
        </p:txBody>
      </p:sp>
      <p:pic>
        <p:nvPicPr>
          <p:cNvPr id="8" name="Picture 8"/>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TextBox 7">
            <a:extLst>
              <a:ext uri="{FF2B5EF4-FFF2-40B4-BE49-F238E27FC236}">
                <a16:creationId xmlns:a16="http://schemas.microsoft.com/office/drawing/2014/main" id="{23FCD4AA-20CA-41F6-BF01-5DFF1D9E9332}"/>
              </a:ext>
            </a:extLst>
          </p:cNvPr>
          <p:cNvSpPr txBox="1"/>
          <p:nvPr/>
        </p:nvSpPr>
        <p:spPr>
          <a:xfrm>
            <a:off x="14284565" y="5202875"/>
            <a:ext cx="1812701" cy="1053109"/>
          </a:xfrm>
          <a:prstGeom prst="rect">
            <a:avLst/>
          </a:prstGeom>
        </p:spPr>
        <p:txBody>
          <a:bodyPr wrap="square" lIns="0" tIns="0" rIns="0" bIns="0" rtlCol="0" anchor="t">
            <a:spAutoFit/>
          </a:bodyPr>
          <a:lstStyle/>
          <a:p>
            <a:pPr algn="r">
              <a:lnSpc>
                <a:spcPts val="9100"/>
              </a:lnSpc>
            </a:pPr>
            <a:r>
              <a:rPr lang="en-US" sz="6500" b="1" spc="195" dirty="0">
                <a:latin typeface="Gidole" panose="02000503000000000000" pitchFamily="50" charset="0"/>
              </a:rPr>
              <a:t>YOU</a:t>
            </a:r>
          </a:p>
        </p:txBody>
      </p:sp>
      <p:sp>
        <p:nvSpPr>
          <p:cNvPr id="11" name="TextBox 7">
            <a:extLst>
              <a:ext uri="{FF2B5EF4-FFF2-40B4-BE49-F238E27FC236}">
                <a16:creationId xmlns:a16="http://schemas.microsoft.com/office/drawing/2014/main" id="{63D721DE-945B-43CD-8590-E4F9CC598B66}"/>
              </a:ext>
            </a:extLst>
          </p:cNvPr>
          <p:cNvSpPr txBox="1"/>
          <p:nvPr/>
        </p:nvSpPr>
        <p:spPr>
          <a:xfrm>
            <a:off x="11667732" y="8953500"/>
            <a:ext cx="2590800" cy="1003865"/>
          </a:xfrm>
          <a:prstGeom prst="rect">
            <a:avLst/>
          </a:prstGeom>
        </p:spPr>
        <p:txBody>
          <a:bodyPr wrap="square" lIns="0" tIns="0" rIns="0" bIns="0" rtlCol="0" anchor="t">
            <a:spAutoFit/>
          </a:bodyPr>
          <a:lstStyle/>
          <a:p>
            <a:pPr algn="r">
              <a:lnSpc>
                <a:spcPts val="9100"/>
              </a:lnSpc>
            </a:pPr>
            <a:r>
              <a:rPr lang="en-US" sz="3800" b="1" spc="195" dirty="0">
                <a:latin typeface="Gidole" panose="02000503000000000000" pitchFamily="50" charset="0"/>
              </a:rPr>
              <a:t>YOUR DATA</a:t>
            </a:r>
          </a:p>
        </p:txBody>
      </p:sp>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r>
              <a:rPr lang="en-US" sz="3600" dirty="0">
                <a:latin typeface="Gidole" panose="020B0604020202020204" charset="0"/>
              </a:rPr>
              <a:t>Preliminary understanding of variables</a:t>
            </a:r>
          </a:p>
          <a:p>
            <a:pPr marL="285750" indent="-285750">
              <a:buFont typeface="Arial" panose="020B0604020202020204" pitchFamily="34" charset="0"/>
              <a:buChar char="•"/>
            </a:pPr>
            <a:r>
              <a:rPr lang="en-US" sz="3600" dirty="0">
                <a:latin typeface="Gidole" panose="020B0604020202020204" charset="0"/>
              </a:rPr>
              <a:t>Classify them</a:t>
            </a:r>
          </a:p>
          <a:p>
            <a:pPr marL="285750" indent="-285750">
              <a:buFont typeface="Arial" panose="020B0604020202020204" pitchFamily="34" charset="0"/>
              <a:buChar char="•"/>
            </a:pPr>
            <a:r>
              <a:rPr lang="en-US" sz="3600" dirty="0">
                <a:latin typeface="Gidole" panose="020B0604020202020204" charset="0"/>
              </a:rPr>
              <a:t>Summarize them</a:t>
            </a:r>
          </a:p>
          <a:p>
            <a:pPr marL="285750" indent="-285750">
              <a:buFont typeface="Arial" panose="020B0604020202020204" pitchFamily="34" charset="0"/>
              <a:buChar char="•"/>
            </a:pPr>
            <a:r>
              <a:rPr lang="en-US" sz="3600" dirty="0">
                <a:latin typeface="Gidole" panose="020B0604020202020204" charset="0"/>
              </a:rPr>
              <a:t>Visualize them</a:t>
            </a:r>
          </a:p>
          <a:p>
            <a:pPr marL="285750" indent="-285750">
              <a:buFont typeface="Arial" panose="020B0604020202020204" pitchFamily="34" charset="0"/>
              <a:buChar char="•"/>
            </a:pPr>
            <a:r>
              <a:rPr lang="en-US" sz="3600" dirty="0">
                <a:latin typeface="Gidole" panose="020B0604020202020204" charset="0"/>
              </a:rPr>
              <a:t>Check assumptions before using them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7" name="Picture 7"/>
          <p:cNvPicPr>
            <a:picLocks noChangeAspect="1"/>
          </p:cNvPicPr>
          <p:nvPr/>
        </p:nvPicPr>
        <p:blipFill>
          <a:blip r:embed="rId3"/>
          <a:srcRect b="44190"/>
          <a:stretch>
            <a:fillRect/>
          </a:stretch>
        </p:blipFill>
        <p:spPr>
          <a:xfrm>
            <a:off x="16095120" y="9265255"/>
            <a:ext cx="2013122" cy="823680"/>
          </a:xfrm>
          <a:prstGeom prst="rect">
            <a:avLst/>
          </a:prstGeom>
        </p:spPr>
      </p:pic>
      <p:pic>
        <p:nvPicPr>
          <p:cNvPr id="8" name="Picture 8"/>
          <p:cNvPicPr>
            <a:picLocks noChangeAspect="1"/>
          </p:cNvPicPr>
          <p:nvPr/>
        </p:nvPicPr>
        <p:blipFill>
          <a:blip r:embed="rId4"/>
          <a:srcRect/>
          <a:stretch>
            <a:fillRect/>
          </a:stretch>
        </p:blipFill>
        <p:spPr>
          <a:xfrm>
            <a:off x="9067731" y="3956071"/>
            <a:ext cx="7387653" cy="5721024"/>
          </a:xfrm>
          <a:prstGeom prst="rect">
            <a:avLst/>
          </a:prstGeom>
        </p:spPr>
      </p:pic>
      <p:sp>
        <p:nvSpPr>
          <p:cNvPr id="9" name="TextBox 9"/>
          <p:cNvSpPr txBox="1"/>
          <p:nvPr/>
        </p:nvSpPr>
        <p:spPr>
          <a:xfrm>
            <a:off x="2110659" y="1011583"/>
            <a:ext cx="15772737" cy="1120775"/>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What is a variable?</a:t>
            </a:r>
          </a:p>
        </p:txBody>
      </p:sp>
      <p:sp>
        <p:nvSpPr>
          <p:cNvPr id="10" name="TextBox 9">
            <a:extLst>
              <a:ext uri="{FF2B5EF4-FFF2-40B4-BE49-F238E27FC236}">
                <a16:creationId xmlns:a16="http://schemas.microsoft.com/office/drawing/2014/main" id="{449716C3-280E-4377-BD60-380B8FF48366}"/>
              </a:ext>
            </a:extLst>
          </p:cNvPr>
          <p:cNvSpPr txBox="1"/>
          <p:nvPr/>
        </p:nvSpPr>
        <p:spPr>
          <a:xfrm>
            <a:off x="228600" y="3848100"/>
            <a:ext cx="8153400"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Classical statistics: at least a 90%/10% split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6" r="2496"/>
          <a:stretch>
            <a:fillRect/>
          </a:stretch>
        </p:blipFill>
        <p:spPr>
          <a:xfrm>
            <a:off x="-121817" y="-124683"/>
            <a:ext cx="7687509" cy="5350479"/>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572000"/>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AS RECIPE INGREDIENTS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a:solidFill>
                  <a:srgbClr val="000000"/>
                </a:solidFill>
                <a:latin typeface="League Spartan Bold"/>
              </a:rPr>
              <a:t>WHAT’S ON THE TABLE?</a:t>
            </a:r>
            <a:endParaRPr lang="en-US" sz="7500" spc="375" dirty="0">
              <a:solidFill>
                <a:srgbClr val="000000"/>
              </a:solidFill>
              <a:latin typeface="League Spartan Bold"/>
            </a:endParaRP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889458450"/>
              </p:ext>
            </p:extLst>
          </p:nvPr>
        </p:nvGraphicFramePr>
        <p:xfrm>
          <a:off x="2209653" y="1310243"/>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“WHICH KIND?”</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17777098"/>
              </p:ext>
            </p:extLst>
          </p:nvPr>
        </p:nvGraphicFramePr>
        <p:xfrm>
          <a:off x="2362200" y="985887"/>
          <a:ext cx="14478000" cy="871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Yes, No, Opportunity, Checklist, Box, Cross, Choice">
            <a:extLst>
              <a:ext uri="{FF2B5EF4-FFF2-40B4-BE49-F238E27FC236}">
                <a16:creationId xmlns:a16="http://schemas.microsoft.com/office/drawing/2014/main" id="{5936D417-C474-4D3A-9C43-1D974A3B1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37" y="7286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s, Gems, Candies, Bowl, Marble, Color">
            <a:extLst>
              <a:ext uri="{FF2B5EF4-FFF2-40B4-BE49-F238E27FC236}">
                <a16:creationId xmlns:a16="http://schemas.microsoft.com/office/drawing/2014/main" id="{69B086A6-23C8-4501-B438-B3BCC2FB82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1862" y="7612716"/>
            <a:ext cx="4283959" cy="2409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llet Journal, Week, Days, Aesthetic, Calendar">
            <a:extLst>
              <a:ext uri="{FF2B5EF4-FFF2-40B4-BE49-F238E27FC236}">
                <a16:creationId xmlns:a16="http://schemas.microsoft.com/office/drawing/2014/main" id="{D12F8850-CCD3-49B0-B5AE-120D17DB4B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04620" y="6819900"/>
            <a:ext cx="3459480"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10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“HOW MUCH/HOW MANY?”</a:t>
            </a:r>
          </a:p>
        </p:txBody>
      </p:sp>
      <p:graphicFrame>
        <p:nvGraphicFramePr>
          <p:cNvPr id="9" name="Diagram 8">
            <a:extLst>
              <a:ext uri="{FF2B5EF4-FFF2-40B4-BE49-F238E27FC236}">
                <a16:creationId xmlns:a16="http://schemas.microsoft.com/office/drawing/2014/main" id="{13AAF270-07E1-4777-88C1-183BCBF14F26}"/>
              </a:ext>
            </a:extLst>
          </p:cNvPr>
          <p:cNvGraphicFramePr/>
          <p:nvPr>
            <p:extLst>
              <p:ext uri="{D42A27DB-BD31-4B8C-83A1-F6EECF244321}">
                <p14:modId xmlns:p14="http://schemas.microsoft.com/office/powerpoint/2010/main" val="3572610271"/>
              </p:ext>
            </p:extLst>
          </p:nvPr>
        </p:nvGraphicFramePr>
        <p:xfrm>
          <a:off x="3100269" y="1759592"/>
          <a:ext cx="14478000" cy="4923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four boys laughing and sitting on grass during daytime">
            <a:extLst>
              <a:ext uri="{FF2B5EF4-FFF2-40B4-BE49-F238E27FC236}">
                <a16:creationId xmlns:a16="http://schemas.microsoft.com/office/drawing/2014/main" id="{35E6E610-F5CC-4F31-A674-5FE1D70D42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6683558"/>
            <a:ext cx="4838828" cy="322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00ACCD-B172-4A6F-8D27-09CC8F3E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9269" y="6683558"/>
            <a:ext cx="4838829" cy="322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85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9105900" cy="1154162"/>
          </a:xfrm>
          <a:prstGeom prst="rect">
            <a:avLst/>
          </a:prstGeom>
        </p:spPr>
        <p:txBody>
          <a:bodyPr wrap="square" lIns="0" tIns="0" rIns="0" bIns="0" rtlCol="0" anchor="t">
            <a:spAutoFit/>
          </a:bodyPr>
          <a:lstStyle/>
          <a:p>
            <a:pPr>
              <a:lnSpc>
                <a:spcPts val="9000"/>
              </a:lnSpc>
            </a:pPr>
            <a:r>
              <a:rPr lang="en-US" sz="7500" spc="375" dirty="0">
                <a:solidFill>
                  <a:srgbClr val="000000"/>
                </a:solidFill>
                <a:latin typeface="League Spartan Bold"/>
              </a:rPr>
              <a:t>HI, I’M GEORGE</a:t>
            </a:r>
          </a:p>
        </p:txBody>
      </p:sp>
      <p:sp>
        <p:nvSpPr>
          <p:cNvPr id="9" name="TextBox 9"/>
          <p:cNvSpPr txBox="1"/>
          <p:nvPr/>
        </p:nvSpPr>
        <p:spPr>
          <a:xfrm rot="-5400000">
            <a:off x="-1354455" y="6314949"/>
            <a:ext cx="54864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pic>
        <p:nvPicPr>
          <p:cNvPr id="1026" name="Picture 2" descr="Stringfest Analytics main logo">
            <a:extLst>
              <a:ext uri="{FF2B5EF4-FFF2-40B4-BE49-F238E27FC236}">
                <a16:creationId xmlns:a16="http://schemas.microsoft.com/office/drawing/2014/main" id="{91E3DBD0-9F19-4DA0-9F7B-706217532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92" y="5753100"/>
            <a:ext cx="6921404" cy="507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ing into Analytics Cover Image">
            <a:extLst>
              <a:ext uri="{FF2B5EF4-FFF2-40B4-BE49-F238E27FC236}">
                <a16:creationId xmlns:a16="http://schemas.microsoft.com/office/drawing/2014/main" id="{4CA8B8A9-7FAE-4585-84F4-FB5AE1188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4677" y="2566113"/>
            <a:ext cx="2839723" cy="3709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Cleveland">
            <a:extLst>
              <a:ext uri="{FF2B5EF4-FFF2-40B4-BE49-F238E27FC236}">
                <a16:creationId xmlns:a16="http://schemas.microsoft.com/office/drawing/2014/main" id="{84DDC70F-AE5C-4A4D-B6B2-116E4B5D0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852" y="2566113"/>
            <a:ext cx="5048102" cy="3360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ee photos of People">
            <a:extLst>
              <a:ext uri="{FF2B5EF4-FFF2-40B4-BE49-F238E27FC236}">
                <a16:creationId xmlns:a16="http://schemas.microsoft.com/office/drawing/2014/main" id="{7975D818-50E8-566F-D44F-AE552178C9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1800" y="6819900"/>
            <a:ext cx="4659176" cy="3086704"/>
          </a:xfrm>
          <a:prstGeom prst="rect">
            <a:avLst/>
          </a:prstGeom>
          <a:noFill/>
          <a:extLst>
            <a:ext uri="{909E8E84-426E-40DD-AFC4-6F175D3DCCD1}">
              <a14:hiddenFill xmlns:a14="http://schemas.microsoft.com/office/drawing/2010/main">
                <a:solidFill>
                  <a:srgbClr val="FFFFFF"/>
                </a:solidFill>
              </a14:hiddenFill>
            </a:ext>
          </a:extLst>
        </p:spPr>
      </p:pic>
      <p:sp>
        <p:nvSpPr>
          <p:cNvPr id="11" name="Multiplication Sign 10">
            <a:extLst>
              <a:ext uri="{FF2B5EF4-FFF2-40B4-BE49-F238E27FC236}">
                <a16:creationId xmlns:a16="http://schemas.microsoft.com/office/drawing/2014/main" id="{DA2B26C6-3B1A-E139-2528-1B00F1A2C0EE}"/>
              </a:ext>
            </a:extLst>
          </p:cNvPr>
          <p:cNvSpPr/>
          <p:nvPr/>
        </p:nvSpPr>
        <p:spPr>
          <a:xfrm>
            <a:off x="9504677" y="6381751"/>
            <a:ext cx="7010400" cy="4267200"/>
          </a:xfrm>
          <a:prstGeom prst="mathMultiply">
            <a:avLst>
              <a:gd name="adj1" fmla="val 49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51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DON’T HOLD ME TO IT…</a:t>
            </a:r>
          </a:p>
        </p:txBody>
      </p:sp>
      <p:pic>
        <p:nvPicPr>
          <p:cNvPr id="7" name="Picture 6">
            <a:extLst>
              <a:ext uri="{FF2B5EF4-FFF2-40B4-BE49-F238E27FC236}">
                <a16:creationId xmlns:a16="http://schemas.microsoft.com/office/drawing/2014/main" id="{7D523EE6-A6E3-464D-BA91-C8F856AD321F}"/>
              </a:ext>
            </a:extLst>
          </p:cNvPr>
          <p:cNvPicPr>
            <a:picLocks noChangeAspect="1"/>
          </p:cNvPicPr>
          <p:nvPr/>
        </p:nvPicPr>
        <p:blipFill>
          <a:blip r:embed="rId4"/>
          <a:stretch>
            <a:fillRect/>
          </a:stretch>
        </p:blipFill>
        <p:spPr>
          <a:xfrm>
            <a:off x="1066800" y="2933700"/>
            <a:ext cx="7657143" cy="3695238"/>
          </a:xfrm>
          <a:prstGeom prst="rect">
            <a:avLst/>
          </a:prstGeom>
        </p:spPr>
      </p:pic>
      <p:sp>
        <p:nvSpPr>
          <p:cNvPr id="10" name="Rectangle 9">
            <a:extLst>
              <a:ext uri="{FF2B5EF4-FFF2-40B4-BE49-F238E27FC236}">
                <a16:creationId xmlns:a16="http://schemas.microsoft.com/office/drawing/2014/main" id="{4B614514-BD6E-44B7-83B7-B5B879E19184}"/>
              </a:ext>
            </a:extLst>
          </p:cNvPr>
          <p:cNvSpPr/>
          <p:nvPr/>
        </p:nvSpPr>
        <p:spPr>
          <a:xfrm>
            <a:off x="-1" y="9864959"/>
            <a:ext cx="7834196" cy="369332"/>
          </a:xfrm>
          <a:prstGeom prst="rect">
            <a:avLst/>
          </a:prstGeom>
        </p:spPr>
        <p:txBody>
          <a:bodyPr wrap="none">
            <a:spAutoFit/>
          </a:bodyPr>
          <a:lstStyle/>
          <a:p>
            <a:r>
              <a:rPr lang="en-US" dirty="0"/>
              <a:t>https://news.gallup.com/poll/27973/americans-25-children-ideal-family-size.aspx</a:t>
            </a:r>
          </a:p>
        </p:txBody>
      </p:sp>
      <p:sp>
        <p:nvSpPr>
          <p:cNvPr id="13" name="Rectangle 12">
            <a:extLst>
              <a:ext uri="{FF2B5EF4-FFF2-40B4-BE49-F238E27FC236}">
                <a16:creationId xmlns:a16="http://schemas.microsoft.com/office/drawing/2014/main" id="{C1E9032C-D06C-49FD-ABFB-F95A63D2D40C}"/>
              </a:ext>
            </a:extLst>
          </p:cNvPr>
          <p:cNvSpPr/>
          <p:nvPr/>
        </p:nvSpPr>
        <p:spPr>
          <a:xfrm>
            <a:off x="9448653" y="3212618"/>
            <a:ext cx="8675355" cy="3416320"/>
          </a:xfrm>
          <a:prstGeom prst="rect">
            <a:avLst/>
          </a:prstGeom>
        </p:spPr>
        <p:txBody>
          <a:bodyPr wrap="square">
            <a:spAutoFit/>
          </a:bodyPr>
          <a:lstStyle/>
          <a:p>
            <a:r>
              <a:rPr lang="en-US" sz="3600" dirty="0">
                <a:latin typeface="Gidole" panose="020B0604020202020204" charset="0"/>
              </a:rPr>
              <a:t>Treat discrete as continuous (maybe) when:</a:t>
            </a:r>
          </a:p>
          <a:p>
            <a:pPr marL="285750" indent="-285750">
              <a:buFont typeface="Arial" panose="020B0604020202020204" pitchFamily="34" charset="0"/>
              <a:buChar char="•"/>
            </a:pPr>
            <a:endParaRPr lang="en-US" sz="3600" dirty="0">
              <a:latin typeface="Gidole" panose="020B0604020202020204" charset="0"/>
            </a:endParaRPr>
          </a:p>
          <a:p>
            <a:pPr marL="285750" indent="-285750">
              <a:buFont typeface="Arial" panose="020B0604020202020204" pitchFamily="34" charset="0"/>
              <a:buChar char="•"/>
            </a:pPr>
            <a:r>
              <a:rPr lang="en-US" sz="3600" dirty="0">
                <a:latin typeface="Gidole" panose="020B0604020202020204" charset="0"/>
              </a:rPr>
              <a:t>Large number of observations</a:t>
            </a:r>
          </a:p>
          <a:p>
            <a:pPr marL="285750" indent="-285750">
              <a:buFont typeface="Arial" panose="020B0604020202020204" pitchFamily="34" charset="0"/>
              <a:buChar char="•"/>
            </a:pPr>
            <a:r>
              <a:rPr lang="en-US" sz="3600" dirty="0">
                <a:latin typeface="Gidole" panose="020B0604020202020204" charset="0"/>
              </a:rPr>
              <a:t>Large number of values an observation can take</a:t>
            </a:r>
          </a:p>
          <a:p>
            <a:pPr marL="285750"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4009711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162772"/>
          </a:xfrm>
          <a:prstGeom prst="rect">
            <a:avLst/>
          </a:prstGeom>
        </p:spPr>
        <p:txBody>
          <a:bodyPr lIns="0" tIns="0" rIns="0" bIns="0" rtlCol="0" anchor="t">
            <a:spAutoFit/>
          </a:bodyPr>
          <a:lstStyle/>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ts val="5880"/>
              </a:lnSpc>
              <a:buFont typeface="Arial" panose="020B0604020202020204" pitchFamily="34" charset="0"/>
              <a:buChar char="•"/>
            </a:pPr>
            <a:r>
              <a:rPr lang="en-US" sz="3000" dirty="0">
                <a:solidFill>
                  <a:srgbClr val="000000"/>
                </a:solidFill>
                <a:latin typeface="Gidole" panose="020B0604020202020204" charset="0"/>
              </a:rPr>
              <a:t>(Don’t be afraid to poke at the data!)</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858664776"/>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endParaRPr lang="en-US" sz="3000">
                        <a:latin typeface="Gidole" panose="020B0604020202020204" charset="0"/>
                      </a:endParaRP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endParaRPr lang="en-US" sz="3000" dirty="0">
                        <a:latin typeface="Gidole" panose="020B0604020202020204" charset="0"/>
                      </a:endParaRPr>
                    </a:p>
                  </a:txBody>
                  <a:tcPr/>
                </a:tc>
                <a:extLst>
                  <a:ext uri="{0D108BD9-81ED-4DB2-BD59-A6C34878D82A}">
                    <a16:rowId xmlns:a16="http://schemas.microsoft.com/office/drawing/2014/main" val="1728037272"/>
                  </a:ext>
                </a:extLst>
              </a:tr>
            </a:tbl>
          </a:graphicData>
        </a:graphic>
      </p:graphicFrame>
      <p:pic>
        <p:nvPicPr>
          <p:cNvPr id="92" name="Picture 91">
            <a:extLst>
              <a:ext uri="{FF2B5EF4-FFF2-40B4-BE49-F238E27FC236}">
                <a16:creationId xmlns:a16="http://schemas.microsoft.com/office/drawing/2014/main" id="{19DF61BB-E919-47A8-A709-024329355A73}"/>
              </a:ext>
            </a:extLst>
          </p:cNvPr>
          <p:cNvPicPr>
            <a:picLocks noChangeAspect="1"/>
          </p:cNvPicPr>
          <p:nvPr/>
        </p:nvPicPr>
        <p:blipFill>
          <a:blip r:embed="rId4"/>
          <a:stretch>
            <a:fillRect/>
          </a:stretch>
        </p:blipFill>
        <p:spPr>
          <a:xfrm>
            <a:off x="9982200" y="556296"/>
            <a:ext cx="5562600" cy="36359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8964937" cy="2678938"/>
          </a:xfrm>
          <a:prstGeom prst="rect">
            <a:avLst/>
          </a:prstGeom>
        </p:spPr>
        <p:txBody>
          <a:bodyPr lIns="0" tIns="0" rIns="0" bIns="0" rtlCol="0" anchor="t">
            <a:spAutoFit/>
          </a:bodyPr>
          <a:lstStyle/>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File: </a:t>
            </a:r>
            <a:r>
              <a:rPr lang="en-US" sz="3000" dirty="0">
                <a:solidFill>
                  <a:srgbClr val="000000"/>
                </a:solidFill>
                <a:latin typeface="Roboto Mono" pitchFamily="2" charset="0"/>
                <a:ea typeface="Roboto Mono" pitchFamily="2" charset="0"/>
              </a:rPr>
              <a:t>star.xlsx</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What type is each variable?</a:t>
            </a:r>
          </a:p>
          <a:p>
            <a:pPr marL="803910" lvl="1" indent="-457200">
              <a:lnSpc>
                <a:spcPct val="150000"/>
              </a:lnSpc>
              <a:buFont typeface="Arial" panose="020B0604020202020204" pitchFamily="34" charset="0"/>
              <a:buChar char="•"/>
            </a:pPr>
            <a:r>
              <a:rPr lang="en-US" sz="3000" dirty="0">
                <a:solidFill>
                  <a:srgbClr val="000000"/>
                </a:solidFill>
                <a:latin typeface="Gidole" panose="020B0604020202020204" charset="0"/>
              </a:rPr>
              <a:t>(Don’t be afraid to poke at the data!)</a:t>
            </a:r>
          </a:p>
          <a:p>
            <a:pPr marL="1261110" lvl="2" indent="-457200">
              <a:lnSpc>
                <a:spcPct val="150000"/>
              </a:lnSpc>
              <a:buFont typeface="Arial" panose="020B0604020202020204" pitchFamily="34" charset="0"/>
              <a:buChar char="•"/>
            </a:pPr>
            <a:r>
              <a:rPr lang="en-US" sz="3000" dirty="0">
                <a:solidFill>
                  <a:srgbClr val="000000"/>
                </a:solidFill>
                <a:latin typeface="Gidole" panose="020B0604020202020204" charset="0"/>
              </a:rPr>
              <a:t>(Filtering for now…)</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425544308"/>
              </p:ext>
            </p:extLst>
          </p:nvPr>
        </p:nvGraphicFramePr>
        <p:xfrm>
          <a:off x="838200" y="4500748"/>
          <a:ext cx="16764000" cy="493776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gridCol w="5588000">
                  <a:extLst>
                    <a:ext uri="{9D8B030D-6E8A-4147-A177-3AD203B41FA5}">
                      <a16:colId xmlns:a16="http://schemas.microsoft.com/office/drawing/2014/main" val="1146283304"/>
                    </a:ext>
                  </a:extLst>
                </a:gridCol>
                <a:gridCol w="5588000">
                  <a:extLst>
                    <a:ext uri="{9D8B030D-6E8A-4147-A177-3AD203B41FA5}">
                      <a16:colId xmlns:a16="http://schemas.microsoft.com/office/drawing/2014/main" val="1708182666"/>
                    </a:ext>
                  </a:extLst>
                </a:gridCol>
              </a:tblGrid>
              <a:tr h="370840">
                <a:tc>
                  <a:txBody>
                    <a:bodyPr/>
                    <a:lstStyle/>
                    <a:p>
                      <a:r>
                        <a:rPr lang="en-US" sz="3000" dirty="0">
                          <a:latin typeface="Gidole" panose="020B0604020202020204" charset="0"/>
                        </a:rPr>
                        <a:t>Variable</a:t>
                      </a:r>
                    </a:p>
                  </a:txBody>
                  <a:tcPr>
                    <a:solidFill>
                      <a:srgbClr val="CF3338"/>
                    </a:solidFill>
                  </a:tcPr>
                </a:tc>
                <a:tc>
                  <a:txBody>
                    <a:bodyPr/>
                    <a:lstStyle/>
                    <a:p>
                      <a:r>
                        <a:rPr lang="en-US" sz="3000" dirty="0">
                          <a:latin typeface="Gidole" panose="020B0604020202020204" charset="0"/>
                        </a:rPr>
                        <a:t>Description</a:t>
                      </a:r>
                    </a:p>
                  </a:txBody>
                  <a:tcPr>
                    <a:solidFill>
                      <a:srgbClr val="CF3338"/>
                    </a:solidFill>
                  </a:tcPr>
                </a:tc>
                <a:tc>
                  <a:txBody>
                    <a:bodyPr/>
                    <a:lstStyle/>
                    <a:p>
                      <a:r>
                        <a:rPr lang="en-US" sz="3000" dirty="0">
                          <a:latin typeface="Gidole" panose="020B0604020202020204" charset="0"/>
                        </a:rPr>
                        <a:t>Type?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err="1">
                          <a:latin typeface="Roboto Mono" pitchFamily="2" charset="0"/>
                          <a:ea typeface="Roboto Mono" pitchFamily="2" charset="0"/>
                        </a:rPr>
                        <a:t>tmathssk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math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787104677"/>
                  </a:ext>
                </a:extLst>
              </a:tr>
              <a:tr h="370840">
                <a:tc>
                  <a:txBody>
                    <a:bodyPr/>
                    <a:lstStyle/>
                    <a:p>
                      <a:r>
                        <a:rPr lang="en-US" sz="3000" dirty="0" err="1">
                          <a:latin typeface="Roboto Mono" pitchFamily="2" charset="0"/>
                          <a:ea typeface="Roboto Mono" pitchFamily="2" charset="0"/>
                        </a:rPr>
                        <a:t>treadssk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Total reading scaled score</a:t>
                      </a:r>
                    </a:p>
                  </a:txBody>
                  <a:tcPr/>
                </a:tc>
                <a:tc>
                  <a:txBody>
                    <a:bodyPr/>
                    <a:lstStyle/>
                    <a:p>
                      <a:r>
                        <a:rPr lang="en-US" sz="3000" dirty="0">
                          <a:latin typeface="Gidole" panose="020B0604020202020204" charset="0"/>
                        </a:rPr>
                        <a:t>Continuous</a:t>
                      </a:r>
                    </a:p>
                  </a:txBody>
                  <a:tcPr/>
                </a:tc>
                <a:extLst>
                  <a:ext uri="{0D108BD9-81ED-4DB2-BD59-A6C34878D82A}">
                    <a16:rowId xmlns:a16="http://schemas.microsoft.com/office/drawing/2014/main" val="1485117769"/>
                  </a:ext>
                </a:extLst>
              </a:tr>
              <a:tr h="370840">
                <a:tc>
                  <a:txBody>
                    <a:bodyPr/>
                    <a:lstStyle/>
                    <a:p>
                      <a:r>
                        <a:rPr lang="en-US" sz="3000" dirty="0" err="1">
                          <a:latin typeface="Roboto Mono" pitchFamily="2" charset="0"/>
                          <a:ea typeface="Roboto Mono" pitchFamily="2" charset="0"/>
                        </a:rPr>
                        <a:t>classk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Type of class</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3931548709"/>
                  </a:ext>
                </a:extLst>
              </a:tr>
              <a:tr h="370840">
                <a:tc>
                  <a:txBody>
                    <a:bodyPr/>
                    <a:lstStyle/>
                    <a:p>
                      <a:r>
                        <a:rPr lang="en-US" sz="3000" dirty="0" err="1">
                          <a:latin typeface="Roboto Mono" pitchFamily="2" charset="0"/>
                          <a:ea typeface="Roboto Mono" pitchFamily="2" charset="0"/>
                        </a:rPr>
                        <a:t>totexpk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Years of total teaching experience</a:t>
                      </a:r>
                    </a:p>
                  </a:txBody>
                  <a:tcPr/>
                </a:tc>
                <a:tc>
                  <a:txBody>
                    <a:bodyPr/>
                    <a:lstStyle/>
                    <a:p>
                      <a:r>
                        <a:rPr lang="en-US" sz="3000" dirty="0">
                          <a:latin typeface="Gidole" panose="020B0604020202020204" charset="0"/>
                        </a:rPr>
                        <a:t>Discrete</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sex</a:t>
                      </a:r>
                    </a:p>
                  </a:txBody>
                  <a:tcPr/>
                </a:tc>
                <a:tc>
                  <a:txBody>
                    <a:bodyPr/>
                    <a:lstStyle/>
                    <a:p>
                      <a:r>
                        <a:rPr lang="en-US" sz="3000" dirty="0">
                          <a:latin typeface="Gidole" panose="020B0604020202020204" charset="0"/>
                        </a:rPr>
                        <a:t>Sex</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3402517326"/>
                  </a:ext>
                </a:extLst>
              </a:tr>
              <a:tr h="370840">
                <a:tc>
                  <a:txBody>
                    <a:bodyPr/>
                    <a:lstStyle/>
                    <a:p>
                      <a:r>
                        <a:rPr lang="en-US" sz="3000" dirty="0" err="1">
                          <a:latin typeface="Roboto Mono" pitchFamily="2" charset="0"/>
                          <a:ea typeface="Roboto Mono" pitchFamily="2" charset="0"/>
                        </a:rPr>
                        <a:t>freelunk</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Qualified for free lunch?</a:t>
                      </a:r>
                    </a:p>
                  </a:txBody>
                  <a:tcPr/>
                </a:tc>
                <a:tc>
                  <a:txBody>
                    <a:bodyPr/>
                    <a:lstStyle/>
                    <a:p>
                      <a:r>
                        <a:rPr lang="en-US" sz="3000" dirty="0">
                          <a:latin typeface="Gidole" panose="020B0604020202020204" charset="0"/>
                        </a:rPr>
                        <a:t>Binary</a:t>
                      </a:r>
                    </a:p>
                  </a:txBody>
                  <a:tcPr/>
                </a:tc>
                <a:extLst>
                  <a:ext uri="{0D108BD9-81ED-4DB2-BD59-A6C34878D82A}">
                    <a16:rowId xmlns:a16="http://schemas.microsoft.com/office/drawing/2014/main" val="1047927436"/>
                  </a:ext>
                </a:extLst>
              </a:tr>
              <a:tr h="370840">
                <a:tc>
                  <a:txBody>
                    <a:bodyPr/>
                    <a:lstStyle/>
                    <a:p>
                      <a:r>
                        <a:rPr lang="en-US" sz="3000" dirty="0">
                          <a:latin typeface="Roboto Mono" pitchFamily="2" charset="0"/>
                          <a:ea typeface="Roboto Mono" pitchFamily="2" charset="0"/>
                        </a:rPr>
                        <a:t>race</a:t>
                      </a:r>
                    </a:p>
                  </a:txBody>
                  <a:tcPr/>
                </a:tc>
                <a:tc>
                  <a:txBody>
                    <a:bodyPr/>
                    <a:lstStyle/>
                    <a:p>
                      <a:r>
                        <a:rPr lang="en-US" sz="3000" dirty="0">
                          <a:latin typeface="Gidole" panose="020B0604020202020204" charset="0"/>
                        </a:rPr>
                        <a:t>Race</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440065022"/>
                  </a:ext>
                </a:extLst>
              </a:tr>
              <a:tr h="370840">
                <a:tc>
                  <a:txBody>
                    <a:bodyPr/>
                    <a:lstStyle/>
                    <a:p>
                      <a:r>
                        <a:rPr lang="en-US" sz="3000" dirty="0" err="1">
                          <a:latin typeface="Roboto Mono" pitchFamily="2" charset="0"/>
                          <a:ea typeface="Roboto Mono" pitchFamily="2" charset="0"/>
                        </a:rPr>
                        <a:t>schidkn</a:t>
                      </a:r>
                      <a:endParaRPr lang="en-US" sz="3000" dirty="0">
                        <a:latin typeface="Roboto Mono" pitchFamily="2" charset="0"/>
                        <a:ea typeface="Roboto Mono" pitchFamily="2" charset="0"/>
                      </a:endParaRPr>
                    </a:p>
                  </a:txBody>
                  <a:tcPr/>
                </a:tc>
                <a:tc>
                  <a:txBody>
                    <a:bodyPr/>
                    <a:lstStyle/>
                    <a:p>
                      <a:r>
                        <a:rPr lang="en-US" sz="3000" dirty="0">
                          <a:latin typeface="Gidole" panose="020B0604020202020204" charset="0"/>
                        </a:rPr>
                        <a:t>School indicator</a:t>
                      </a:r>
                    </a:p>
                  </a:txBody>
                  <a:tcPr/>
                </a:tc>
                <a:tc>
                  <a:txBody>
                    <a:bodyPr/>
                    <a:lstStyle/>
                    <a:p>
                      <a:r>
                        <a:rPr lang="en-US" sz="3000" dirty="0">
                          <a:latin typeface="Gidole" panose="020B0604020202020204" charset="0"/>
                        </a:rPr>
                        <a:t>Nominal</a:t>
                      </a:r>
                    </a:p>
                  </a:txBody>
                  <a:tcPr/>
                </a:tc>
                <a:extLst>
                  <a:ext uri="{0D108BD9-81ED-4DB2-BD59-A6C34878D82A}">
                    <a16:rowId xmlns:a16="http://schemas.microsoft.com/office/drawing/2014/main" val="1728037272"/>
                  </a:ext>
                </a:extLst>
              </a:tr>
            </a:tbl>
          </a:graphicData>
        </a:graphic>
      </p:graphicFrame>
      <p:pic>
        <p:nvPicPr>
          <p:cNvPr id="6" name="Picture 7">
            <a:extLst>
              <a:ext uri="{FF2B5EF4-FFF2-40B4-BE49-F238E27FC236}">
                <a16:creationId xmlns:a16="http://schemas.microsoft.com/office/drawing/2014/main" id="{0FA78A58-BA6A-467D-9244-051E086011F9}"/>
              </a:ext>
            </a:extLst>
          </p:cNvPr>
          <p:cNvPicPr>
            <a:picLocks noChangeAspect="1"/>
          </p:cNvPicPr>
          <p:nvPr/>
        </p:nvPicPr>
        <p:blipFill>
          <a:blip r:embed="rId4"/>
          <a:srcRect l="50" r="50"/>
          <a:stretch>
            <a:fillRect/>
          </a:stretch>
        </p:blipFill>
        <p:spPr>
          <a:xfrm>
            <a:off x="8077200" y="-339777"/>
            <a:ext cx="9592614" cy="5635660"/>
          </a:xfrm>
          <a:prstGeom prst="rect">
            <a:avLst/>
          </a:prstGeom>
        </p:spPr>
      </p:pic>
    </p:spTree>
    <p:extLst>
      <p:ext uri="{BB962C8B-B14F-4D97-AF65-F5344CB8AC3E}">
        <p14:creationId xmlns:p14="http://schemas.microsoft.com/office/powerpoint/2010/main" val="986978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270"/>
            <a:ext cx="9027146" cy="5140743"/>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00401"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132158" y="5145321"/>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9071302" y="836057"/>
            <a:ext cx="8187998" cy="3462486"/>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VARIABLE TYPES ARE CONTEXTUAL</a:t>
            </a:r>
          </a:p>
        </p:txBody>
      </p:sp>
      <p:sp>
        <p:nvSpPr>
          <p:cNvPr id="14" name="TextBox 13">
            <a:extLst>
              <a:ext uri="{FF2B5EF4-FFF2-40B4-BE49-F238E27FC236}">
                <a16:creationId xmlns:a16="http://schemas.microsoft.com/office/drawing/2014/main" id="{1E904CE1-A42D-4110-B5DB-9D713E1AB317}"/>
              </a:ext>
            </a:extLst>
          </p:cNvPr>
          <p:cNvSpPr txBox="1"/>
          <p:nvPr/>
        </p:nvSpPr>
        <p:spPr>
          <a:xfrm>
            <a:off x="685800" y="-14993"/>
            <a:ext cx="7924800" cy="923330"/>
          </a:xfrm>
          <a:prstGeom prst="rect">
            <a:avLst/>
          </a:prstGeom>
          <a:noFill/>
        </p:spPr>
        <p:txBody>
          <a:bodyPr wrap="square" rtlCol="0">
            <a:spAutoFit/>
          </a:bodyPr>
          <a:lstStyle/>
          <a:p>
            <a:pPr algn="ctr"/>
            <a:r>
              <a:rPr lang="en-US" sz="5400" dirty="0">
                <a:solidFill>
                  <a:schemeClr val="bg1"/>
                </a:solidFill>
                <a:latin typeface="Impact" panose="020B0806030902050204" pitchFamily="34" charset="0"/>
              </a:rPr>
              <a:t>WHO KNOWS?</a:t>
            </a:r>
          </a:p>
        </p:txBody>
      </p:sp>
      <p:sp>
        <p:nvSpPr>
          <p:cNvPr id="15" name="TextBox 14">
            <a:extLst>
              <a:ext uri="{FF2B5EF4-FFF2-40B4-BE49-F238E27FC236}">
                <a16:creationId xmlns:a16="http://schemas.microsoft.com/office/drawing/2014/main" id="{AC9C0AAD-B435-493C-A13A-A44A76BBF7C0}"/>
              </a:ext>
            </a:extLst>
          </p:cNvPr>
          <p:cNvSpPr txBox="1"/>
          <p:nvPr/>
        </p:nvSpPr>
        <p:spPr>
          <a:xfrm>
            <a:off x="580101" y="4274176"/>
            <a:ext cx="7924800" cy="830997"/>
          </a:xfrm>
          <a:prstGeom prst="rect">
            <a:avLst/>
          </a:prstGeom>
          <a:noFill/>
        </p:spPr>
        <p:txBody>
          <a:bodyPr wrap="square" rtlCol="0">
            <a:spAutoFit/>
          </a:bodyPr>
          <a:lstStyle/>
          <a:p>
            <a:pPr algn="ctr"/>
            <a:r>
              <a:rPr lang="en-US" sz="4800" dirty="0">
                <a:solidFill>
                  <a:schemeClr val="bg1"/>
                </a:solidFill>
                <a:latin typeface="Impact" panose="020B0806030902050204" pitchFamily="34" charset="0"/>
              </a:rPr>
              <a:t>IT’S NEBULOSE…</a:t>
            </a:r>
          </a:p>
        </p:txBody>
      </p:sp>
      <p:sp>
        <p:nvSpPr>
          <p:cNvPr id="10" name="TextBox 9">
            <a:extLst>
              <a:ext uri="{FF2B5EF4-FFF2-40B4-BE49-F238E27FC236}">
                <a16:creationId xmlns:a16="http://schemas.microsoft.com/office/drawing/2014/main" id="{6D2CCBB7-C571-4D65-B6E0-D1151FFABB89}"/>
              </a:ext>
            </a:extLst>
          </p:cNvPr>
          <p:cNvSpPr txBox="1"/>
          <p:nvPr/>
        </p:nvSpPr>
        <p:spPr>
          <a:xfrm>
            <a:off x="442454" y="9481490"/>
            <a:ext cx="15576434" cy="646331"/>
          </a:xfrm>
          <a:prstGeom prst="rect">
            <a:avLst/>
          </a:prstGeom>
          <a:noFill/>
        </p:spPr>
        <p:txBody>
          <a:bodyPr wrap="square" rtlCol="0">
            <a:spAutoFit/>
          </a:bodyPr>
          <a:lstStyle/>
          <a:p>
            <a:r>
              <a:rPr lang="en-US" sz="3600" dirty="0">
                <a:solidFill>
                  <a:schemeClr val="bg1"/>
                </a:solidFill>
                <a:latin typeface="Gidole" panose="02000503000000000000" pitchFamily="50" charset="0"/>
                <a:hlinkClick r:id="rId5">
                  <a:extLst>
                    <a:ext uri="{A12FA001-AC4F-418D-AE19-62706E023703}">
                      <ahyp:hlinkClr xmlns:ahyp="http://schemas.microsoft.com/office/drawing/2018/hyperlinkcolor" val="tx"/>
                    </a:ext>
                  </a:extLst>
                </a:hlinkClick>
              </a:rPr>
              <a:t>https://www.theanalysisfactor.com/level-of-measurement-not-obvious/</a:t>
            </a:r>
            <a:r>
              <a:rPr lang="en-US" sz="3600" dirty="0">
                <a:solidFill>
                  <a:schemeClr val="bg1"/>
                </a:solidFill>
                <a:latin typeface="Gidole" panose="02000503000000000000" pitchFamily="50" charset="0"/>
              </a:rPr>
              <a:t>  </a:t>
            </a:r>
          </a:p>
        </p:txBody>
      </p:sp>
    </p:spTree>
    <p:extLst>
      <p:ext uri="{BB962C8B-B14F-4D97-AF65-F5344CB8AC3E}">
        <p14:creationId xmlns:p14="http://schemas.microsoft.com/office/powerpoint/2010/main" val="253265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frequencies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1028700" lvl="1" indent="-571500">
              <a:buFont typeface="Arial" panose="020B0604020202020204" pitchFamily="34" charset="0"/>
              <a:buChar char="•"/>
            </a:pPr>
            <a:r>
              <a:rPr lang="en-US" sz="3600" dirty="0">
                <a:latin typeface="Gidole" panose="020B0604020202020204" charset="0"/>
              </a:rPr>
              <a:t>Used for categorical variables</a:t>
            </a:r>
          </a:p>
          <a:p>
            <a:pPr marL="1028700" lvl="1" indent="-571500">
              <a:buFont typeface="Arial" panose="020B0604020202020204" pitchFamily="34" charset="0"/>
              <a:buChar char="•"/>
            </a:pPr>
            <a:r>
              <a:rPr lang="en-US" sz="3600" dirty="0">
                <a:latin typeface="Gidole" panose="020B0604020202020204" charset="0"/>
              </a:rPr>
              <a:t>How many of each value do we have? (Counts) </a:t>
            </a:r>
          </a:p>
          <a:p>
            <a:pPr marL="1028700" lvl="1" indent="-571500">
              <a:buFont typeface="Arial" panose="020B0604020202020204" pitchFamily="34" charset="0"/>
              <a:buChar char="•"/>
            </a:pPr>
            <a:r>
              <a:rPr lang="en-US" sz="3600" dirty="0">
                <a:latin typeface="Gidole" panose="020B0604020202020204" charset="0"/>
              </a:rPr>
              <a:t>Use PivotTables</a:t>
            </a:r>
          </a:p>
        </p:txBody>
      </p:sp>
    </p:spTree>
    <p:extLst>
      <p:ext uri="{BB962C8B-B14F-4D97-AF65-F5344CB8AC3E}">
        <p14:creationId xmlns:p14="http://schemas.microsoft.com/office/powerpoint/2010/main" val="1622288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latin typeface="Gidole" panose="020B0604020202020204" charset="0"/>
              </a:rPr>
              <a:t>Demo: </a:t>
            </a:r>
            <a:r>
              <a:rPr lang="en-US" sz="3600" dirty="0">
                <a:solidFill>
                  <a:srgbClr val="000000"/>
                </a:solidFill>
                <a:latin typeface="Roboto Mono" pitchFamily="2" charset="0"/>
                <a:ea typeface="Roboto Mono" pitchFamily="2" charset="0"/>
              </a:rPr>
              <a:t>wages.xlsx</a:t>
            </a:r>
          </a:p>
          <a:p>
            <a:pPr marL="1485900" lvl="2" indent="-571500">
              <a:buFont typeface="Arial" panose="020B0604020202020204" pitchFamily="34" charset="0"/>
              <a:buChar char="•"/>
            </a:pPr>
            <a:r>
              <a:rPr lang="en-US" sz="3600" dirty="0">
                <a:solidFill>
                  <a:srgbClr val="000000"/>
                </a:solidFill>
                <a:latin typeface="Gidole" panose="020B0604020202020204" charset="0"/>
                <a:ea typeface="Roboto Mono" pitchFamily="2" charset="0"/>
              </a:rPr>
              <a:t>(Don’t forget about the demo notes)</a:t>
            </a:r>
            <a:endParaRPr lang="en-US" sz="3600" dirty="0">
              <a:latin typeface="Gidole" panose="020B0604020202020204" charset="0"/>
            </a:endParaRPr>
          </a:p>
        </p:txBody>
      </p:sp>
    </p:spTree>
    <p:extLst>
      <p:ext uri="{BB962C8B-B14F-4D97-AF65-F5344CB8AC3E}">
        <p14:creationId xmlns:p14="http://schemas.microsoft.com/office/powerpoint/2010/main" val="97968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Used for continuous variables</a:t>
            </a:r>
          </a:p>
          <a:p>
            <a:pPr marL="285750" indent="-285750">
              <a:buFont typeface="Arial" panose="020B0604020202020204" pitchFamily="34" charset="0"/>
              <a:buChar char="•"/>
            </a:pPr>
            <a:r>
              <a:rPr lang="en-US" sz="3600" dirty="0">
                <a:latin typeface="Gidole" panose="020B0604020202020204" charset="0"/>
              </a:rPr>
              <a:t>Central tendency: what value is the variable centered around?</a:t>
            </a:r>
          </a:p>
          <a:p>
            <a:pPr marL="742950" lvl="1" indent="-285750">
              <a:buFont typeface="Arial" panose="020B0604020202020204" pitchFamily="34" charset="0"/>
              <a:buChar char="•"/>
            </a:pPr>
            <a:r>
              <a:rPr lang="en-US" sz="3600" dirty="0">
                <a:latin typeface="Gidole" panose="020B0604020202020204" charset="0"/>
              </a:rPr>
              <a:t>Mean: “average”</a:t>
            </a:r>
          </a:p>
          <a:p>
            <a:pPr marL="742950" lvl="1" indent="-285750">
              <a:buFont typeface="Arial" panose="020B0604020202020204" pitchFamily="34" charset="0"/>
              <a:buChar char="•"/>
            </a:pPr>
            <a:r>
              <a:rPr lang="en-US" sz="3600" dirty="0">
                <a:latin typeface="Gidole" panose="020B0604020202020204" charset="0"/>
              </a:rPr>
              <a:t>Median: “middle”</a:t>
            </a:r>
          </a:p>
          <a:p>
            <a:pPr marL="742950" lvl="1" indent="-285750">
              <a:buFont typeface="Arial" panose="020B0604020202020204" pitchFamily="34" charset="0"/>
              <a:buChar char="•"/>
            </a:pPr>
            <a:r>
              <a:rPr lang="en-US" sz="3600" dirty="0">
                <a:latin typeface="Gidole" panose="020B0604020202020204" charset="0"/>
              </a:rPr>
              <a:t>Mode: “most common”</a:t>
            </a:r>
          </a:p>
          <a:p>
            <a:pPr marL="742950" lvl="1" indent="-285750">
              <a:buFont typeface="Arial" panose="020B0604020202020204" pitchFamily="34" charset="0"/>
              <a:buChar char="•"/>
            </a:pPr>
            <a:endParaRPr lang="en-US" sz="3600" dirty="0">
              <a:latin typeface="Gidole" panose="020B0604020202020204" charset="0"/>
            </a:endParaRPr>
          </a:p>
        </p:txBody>
      </p:sp>
    </p:spTree>
    <p:extLst>
      <p:ext uri="{BB962C8B-B14F-4D97-AF65-F5344CB8AC3E}">
        <p14:creationId xmlns:p14="http://schemas.microsoft.com/office/powerpoint/2010/main" val="2538542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2867359188"/>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Roboto Mono" pitchFamily="2"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Roboto Mono" pitchFamily="2"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Roboto Mono" pitchFamily="2"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Roboto Mono" pitchFamily="2" charset="0"/>
                          <a:ea typeface="Roboto Mono" pitchFamily="2" charset="0"/>
                        </a:rPr>
                        <a:t>100</a:t>
                      </a:r>
                    </a:p>
                  </a:txBody>
                  <a:tcPr/>
                </a:tc>
                <a:extLst>
                  <a:ext uri="{0D108BD9-81ED-4DB2-BD59-A6C34878D82A}">
                    <a16:rowId xmlns:a16="http://schemas.microsoft.com/office/drawing/2014/main" val="3402517326"/>
                  </a:ext>
                </a:extLst>
              </a:tr>
            </a:tbl>
          </a:graphicData>
        </a:graphic>
      </p:graphicFrame>
    </p:spTree>
    <p:extLst>
      <p:ext uri="{BB962C8B-B14F-4D97-AF65-F5344CB8AC3E}">
        <p14:creationId xmlns:p14="http://schemas.microsoft.com/office/powerpoint/2010/main" val="3650796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You are consulting for a non-profit on fundraising strategies</a:t>
            </a:r>
          </a:p>
          <a:p>
            <a:pPr marL="803910" lvl="1" indent="-457200">
              <a:buFont typeface="Arial" panose="020B0604020202020204" pitchFamily="34" charset="0"/>
              <a:buChar char="•"/>
            </a:pPr>
            <a:r>
              <a:rPr lang="en-US" sz="3600" dirty="0">
                <a:solidFill>
                  <a:srgbClr val="000000"/>
                </a:solidFill>
                <a:latin typeface="Gidole" panose="020B0604020202020204" charset="0"/>
              </a:rPr>
              <a:t>Donation data is shown to the right</a:t>
            </a:r>
          </a:p>
          <a:p>
            <a:pPr marL="803910" lvl="1" indent="-457200">
              <a:buFont typeface="Arial" panose="020B0604020202020204" pitchFamily="34" charset="0"/>
              <a:buChar char="•"/>
            </a:pPr>
            <a:r>
              <a:rPr lang="en-US" sz="3600" dirty="0">
                <a:solidFill>
                  <a:srgbClr val="000000"/>
                </a:solidFill>
                <a:latin typeface="Gidole" panose="020B0604020202020204" charset="0"/>
              </a:rPr>
              <a:t>Which measure of central tendency (mean/median/mode) should be tracked? </a:t>
            </a:r>
          </a:p>
          <a:p>
            <a:pPr marL="803910" lvl="1" indent="-457200">
              <a:buFont typeface="Arial" panose="020B0604020202020204" pitchFamily="34" charset="0"/>
              <a:buChar char="•"/>
            </a:pPr>
            <a:r>
              <a:rPr lang="en-US" sz="3600" b="1" dirty="0">
                <a:solidFill>
                  <a:srgbClr val="000000"/>
                </a:solidFill>
                <a:latin typeface="Gidole" panose="020B0604020202020204" charset="0"/>
              </a:rPr>
              <a:t>No one statistic rules them all</a:t>
            </a:r>
          </a:p>
        </p:txBody>
      </p:sp>
      <p:graphicFrame>
        <p:nvGraphicFramePr>
          <p:cNvPr id="89" name="Table 89">
            <a:extLst>
              <a:ext uri="{FF2B5EF4-FFF2-40B4-BE49-F238E27FC236}">
                <a16:creationId xmlns:a16="http://schemas.microsoft.com/office/drawing/2014/main" id="{A9518A22-9A5B-422B-A311-731ADD1D01D6}"/>
              </a:ext>
            </a:extLst>
          </p:cNvPr>
          <p:cNvGraphicFramePr>
            <a:graphicFrameLocks noGrp="1"/>
          </p:cNvGraphicFramePr>
          <p:nvPr>
            <p:extLst>
              <p:ext uri="{D42A27DB-BD31-4B8C-83A1-F6EECF244321}">
                <p14:modId xmlns:p14="http://schemas.microsoft.com/office/powerpoint/2010/main" val="508794462"/>
              </p:ext>
            </p:extLst>
          </p:nvPr>
        </p:nvGraphicFramePr>
        <p:xfrm>
          <a:off x="9753600" y="1809918"/>
          <a:ext cx="5588000" cy="3291840"/>
        </p:xfrm>
        <a:graphic>
          <a:graphicData uri="http://schemas.openxmlformats.org/drawingml/2006/table">
            <a:tbl>
              <a:tblPr firstRow="1" bandRow="1">
                <a:tableStyleId>{72833802-FEF1-4C79-8D5D-14CF1EAF98D9}</a:tableStyleId>
              </a:tblPr>
              <a:tblGrid>
                <a:gridCol w="5588000">
                  <a:extLst>
                    <a:ext uri="{9D8B030D-6E8A-4147-A177-3AD203B41FA5}">
                      <a16:colId xmlns:a16="http://schemas.microsoft.com/office/drawing/2014/main" val="43855384"/>
                    </a:ext>
                  </a:extLst>
                </a:gridCol>
              </a:tblGrid>
              <a:tr h="370840">
                <a:tc>
                  <a:txBody>
                    <a:bodyPr/>
                    <a:lstStyle/>
                    <a:p>
                      <a:r>
                        <a:rPr lang="en-US" sz="3000" dirty="0">
                          <a:latin typeface="Gidole" panose="020B0604020202020204" charset="0"/>
                        </a:rPr>
                        <a:t>Variable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3931548709"/>
                  </a:ext>
                </a:extLst>
              </a:tr>
              <a:tr h="370840">
                <a:tc>
                  <a:txBody>
                    <a:bodyPr/>
                    <a:lstStyle/>
                    <a:p>
                      <a:r>
                        <a:rPr lang="en-US" sz="3000" dirty="0">
                          <a:latin typeface="Gidole" panose="020B0604020202020204" charset="0"/>
                          <a:ea typeface="Roboto Mono" pitchFamily="2" charset="0"/>
                        </a:rPr>
                        <a:t>$30</a:t>
                      </a:r>
                    </a:p>
                  </a:txBody>
                  <a:tcPr/>
                </a:tc>
                <a:extLst>
                  <a:ext uri="{0D108BD9-81ED-4DB2-BD59-A6C34878D82A}">
                    <a16:rowId xmlns:a16="http://schemas.microsoft.com/office/drawing/2014/main" val="3268049934"/>
                  </a:ext>
                </a:extLst>
              </a:tr>
              <a:tr h="370840">
                <a:tc>
                  <a:txBody>
                    <a:bodyPr/>
                    <a:lstStyle/>
                    <a:p>
                      <a:r>
                        <a:rPr lang="en-US" sz="3000" dirty="0">
                          <a:latin typeface="Gidole" panose="020B0604020202020204" charset="0"/>
                          <a:ea typeface="Roboto Mono" pitchFamily="2" charset="0"/>
                        </a:rPr>
                        <a:t>$100</a:t>
                      </a:r>
                    </a:p>
                  </a:txBody>
                  <a:tcPr/>
                </a:tc>
                <a:extLst>
                  <a:ext uri="{0D108BD9-81ED-4DB2-BD59-A6C34878D82A}">
                    <a16:rowId xmlns:a16="http://schemas.microsoft.com/office/drawing/2014/main" val="3402517326"/>
                  </a:ext>
                </a:extLst>
              </a:tr>
            </a:tbl>
          </a:graphicData>
        </a:graphic>
      </p:graphicFrame>
      <p:graphicFrame>
        <p:nvGraphicFramePr>
          <p:cNvPr id="6" name="Table 89">
            <a:extLst>
              <a:ext uri="{FF2B5EF4-FFF2-40B4-BE49-F238E27FC236}">
                <a16:creationId xmlns:a16="http://schemas.microsoft.com/office/drawing/2014/main" id="{29F564BB-98E9-400D-B590-0B7AAFC6BF14}"/>
              </a:ext>
            </a:extLst>
          </p:cNvPr>
          <p:cNvGraphicFramePr>
            <a:graphicFrameLocks noGrp="1"/>
          </p:cNvGraphicFramePr>
          <p:nvPr>
            <p:extLst>
              <p:ext uri="{D42A27DB-BD31-4B8C-83A1-F6EECF244321}">
                <p14:modId xmlns:p14="http://schemas.microsoft.com/office/powerpoint/2010/main" val="571151279"/>
              </p:ext>
            </p:extLst>
          </p:nvPr>
        </p:nvGraphicFramePr>
        <p:xfrm>
          <a:off x="9753600" y="5676900"/>
          <a:ext cx="5588000" cy="2194560"/>
        </p:xfrm>
        <a:graphic>
          <a:graphicData uri="http://schemas.openxmlformats.org/drawingml/2006/table">
            <a:tbl>
              <a:tblPr firstRow="1" bandRow="1">
                <a:tableStyleId>{72833802-FEF1-4C79-8D5D-14CF1EAF98D9}</a:tableStyleId>
              </a:tblPr>
              <a:tblGrid>
                <a:gridCol w="2794000">
                  <a:extLst>
                    <a:ext uri="{9D8B030D-6E8A-4147-A177-3AD203B41FA5}">
                      <a16:colId xmlns:a16="http://schemas.microsoft.com/office/drawing/2014/main" val="43855384"/>
                    </a:ext>
                  </a:extLst>
                </a:gridCol>
                <a:gridCol w="2794000">
                  <a:extLst>
                    <a:ext uri="{9D8B030D-6E8A-4147-A177-3AD203B41FA5}">
                      <a16:colId xmlns:a16="http://schemas.microsoft.com/office/drawing/2014/main" val="2374285025"/>
                    </a:ext>
                  </a:extLst>
                </a:gridCol>
              </a:tblGrid>
              <a:tr h="370840">
                <a:tc>
                  <a:txBody>
                    <a:bodyPr/>
                    <a:lstStyle/>
                    <a:p>
                      <a:r>
                        <a:rPr lang="en-US" sz="3000" dirty="0">
                          <a:latin typeface="Gidole" panose="020B0604020202020204" charset="0"/>
                        </a:rPr>
                        <a:t>Statistic</a:t>
                      </a:r>
                    </a:p>
                  </a:txBody>
                  <a:tcPr>
                    <a:solidFill>
                      <a:srgbClr val="CF3338"/>
                    </a:solidFill>
                  </a:tcPr>
                </a:tc>
                <a:tc>
                  <a:txBody>
                    <a:bodyPr/>
                    <a:lstStyle/>
                    <a:p>
                      <a:r>
                        <a:rPr lang="en-US" sz="3000" dirty="0">
                          <a:latin typeface="Gidole" panose="020B0604020202020204" charset="0"/>
                        </a:rPr>
                        <a:t>Value</a:t>
                      </a:r>
                    </a:p>
                  </a:txBody>
                  <a:tcPr>
                    <a:solidFill>
                      <a:srgbClr val="CF3338"/>
                    </a:solidFill>
                  </a:tcPr>
                </a:tc>
                <a:extLst>
                  <a:ext uri="{0D108BD9-81ED-4DB2-BD59-A6C34878D82A}">
                    <a16:rowId xmlns:a16="http://schemas.microsoft.com/office/drawing/2014/main" val="1685335321"/>
                  </a:ext>
                </a:extLst>
              </a:tr>
              <a:tr h="370840">
                <a:tc>
                  <a:txBody>
                    <a:bodyPr/>
                    <a:lstStyle/>
                    <a:p>
                      <a:r>
                        <a:rPr lang="en-US" sz="3000" dirty="0">
                          <a:latin typeface="Gidole" panose="020B0604020202020204" charset="0"/>
                          <a:ea typeface="Roboto Mono" pitchFamily="2" charset="0"/>
                        </a:rPr>
                        <a:t>Mean</a:t>
                      </a:r>
                    </a:p>
                  </a:txBody>
                  <a:tcPr/>
                </a:tc>
                <a:tc>
                  <a:txBody>
                    <a:bodyPr/>
                    <a:lstStyle/>
                    <a:p>
                      <a:r>
                        <a:rPr lang="en-US" sz="3000" dirty="0">
                          <a:latin typeface="Gidole" panose="020B0604020202020204" charset="0"/>
                          <a:ea typeface="Roboto Mono" pitchFamily="2" charset="0"/>
                        </a:rPr>
                        <a:t>$34</a:t>
                      </a:r>
                    </a:p>
                  </a:txBody>
                  <a:tcPr/>
                </a:tc>
                <a:extLst>
                  <a:ext uri="{0D108BD9-81ED-4DB2-BD59-A6C34878D82A}">
                    <a16:rowId xmlns:a16="http://schemas.microsoft.com/office/drawing/2014/main" val="787104677"/>
                  </a:ext>
                </a:extLst>
              </a:tr>
              <a:tr h="370840">
                <a:tc>
                  <a:txBody>
                    <a:bodyPr/>
                    <a:lstStyle/>
                    <a:p>
                      <a:r>
                        <a:rPr lang="en-US" sz="3000" dirty="0">
                          <a:latin typeface="Gidole" panose="020B0604020202020204" charset="0"/>
                          <a:ea typeface="Roboto Mono" pitchFamily="2" charset="0"/>
                        </a:rPr>
                        <a:t>Median</a:t>
                      </a:r>
                    </a:p>
                  </a:txBody>
                  <a:tcPr/>
                </a:tc>
                <a:tc>
                  <a:txBody>
                    <a:bodyPr/>
                    <a:lstStyle/>
                    <a:p>
                      <a:r>
                        <a:rPr lang="en-US" sz="3000" dirty="0">
                          <a:latin typeface="Gidole" panose="020B0604020202020204" charset="0"/>
                          <a:ea typeface="Roboto Mono" pitchFamily="2" charset="0"/>
                        </a:rPr>
                        <a:t>$20</a:t>
                      </a:r>
                    </a:p>
                  </a:txBody>
                  <a:tcPr/>
                </a:tc>
                <a:extLst>
                  <a:ext uri="{0D108BD9-81ED-4DB2-BD59-A6C34878D82A}">
                    <a16:rowId xmlns:a16="http://schemas.microsoft.com/office/drawing/2014/main" val="1485117769"/>
                  </a:ext>
                </a:extLst>
              </a:tr>
              <a:tr h="370840">
                <a:tc>
                  <a:txBody>
                    <a:bodyPr/>
                    <a:lstStyle/>
                    <a:p>
                      <a:r>
                        <a:rPr lang="en-US" sz="3000" dirty="0">
                          <a:latin typeface="Gidole" panose="020B0604020202020204" charset="0"/>
                          <a:ea typeface="Roboto Mono" pitchFamily="2" charset="0"/>
                        </a:rPr>
                        <a:t>Mode</a:t>
                      </a:r>
                    </a:p>
                  </a:txBody>
                  <a:tcPr/>
                </a:tc>
                <a:tc>
                  <a:txBody>
                    <a:bodyPr/>
                    <a:lstStyle/>
                    <a:p>
                      <a:r>
                        <a:rPr lang="en-US" sz="3000" dirty="0">
                          <a:latin typeface="Gidole" panose="020B0604020202020204" charset="0"/>
                          <a:ea typeface="Roboto Mono" pitchFamily="2" charset="0"/>
                        </a:rPr>
                        <a:t>$10</a:t>
                      </a:r>
                    </a:p>
                  </a:txBody>
                  <a:tcPr/>
                </a:tc>
                <a:extLst>
                  <a:ext uri="{0D108BD9-81ED-4DB2-BD59-A6C34878D82A}">
                    <a16:rowId xmlns:a16="http://schemas.microsoft.com/office/drawing/2014/main" val="3931548709"/>
                  </a:ext>
                </a:extLst>
              </a:tr>
            </a:tbl>
          </a:graphicData>
        </a:graphic>
      </p:graphicFrame>
    </p:spTree>
    <p:extLst>
      <p:ext uri="{BB962C8B-B14F-4D97-AF65-F5344CB8AC3E}">
        <p14:creationId xmlns:p14="http://schemas.microsoft.com/office/powerpoint/2010/main" val="2246575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descriptive statistics</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111252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Variability: how spread is the variable from the center?</a:t>
            </a:r>
          </a:p>
          <a:p>
            <a:pPr marL="1200150" lvl="2" indent="-285750">
              <a:buFont typeface="Arial" panose="020B0604020202020204" pitchFamily="34" charset="0"/>
              <a:buChar char="•"/>
            </a:pPr>
            <a:r>
              <a:rPr lang="en-US" sz="3600" dirty="0">
                <a:latin typeface="Gidole" panose="020B0604020202020204" charset="0"/>
              </a:rPr>
              <a:t>Range: What are the min/max?</a:t>
            </a:r>
          </a:p>
          <a:p>
            <a:pPr marL="1200150" lvl="2" indent="-285750">
              <a:buFont typeface="Arial" panose="020B0604020202020204" pitchFamily="34" charset="0"/>
              <a:buChar char="•"/>
            </a:pPr>
            <a:r>
              <a:rPr lang="en-US" sz="3600" dirty="0">
                <a:latin typeface="Gidole" panose="020B0604020202020204" charset="0"/>
              </a:rPr>
              <a:t>Variance: Relative to the mean, how far away does the data fall? </a:t>
            </a:r>
          </a:p>
          <a:p>
            <a:pPr marL="1200150" lvl="2" indent="-285750">
              <a:buFont typeface="Arial" panose="020B0604020202020204" pitchFamily="34" charset="0"/>
              <a:buChar char="•"/>
            </a:pPr>
            <a:r>
              <a:rPr lang="en-US" sz="3600" dirty="0">
                <a:latin typeface="Gidole" panose="020B0604020202020204" charset="0"/>
              </a:rPr>
              <a:t>Standard deviation: Square root of the variance</a:t>
            </a:r>
          </a:p>
        </p:txBody>
      </p:sp>
    </p:spTree>
    <p:extLst>
      <p:ext uri="{BB962C8B-B14F-4D97-AF65-F5344CB8AC3E}">
        <p14:creationId xmlns:p14="http://schemas.microsoft.com/office/powerpoint/2010/main" val="1020944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2246769"/>
          </a:xfrm>
          <a:prstGeom prst="rect">
            <a:avLst/>
          </a:prstGeom>
        </p:spPr>
        <p:txBody>
          <a:bodyPr wrap="square" lIns="0" tIns="0" rIns="0" bIns="0" rtlCol="0" anchor="t">
            <a:spAutoFit/>
          </a:bodyPr>
          <a:lstStyle/>
          <a:p>
            <a:r>
              <a:rPr lang="en-US" sz="6600" spc="30" dirty="0">
                <a:solidFill>
                  <a:srgbClr val="000000"/>
                </a:solidFill>
                <a:latin typeface="Gidole"/>
              </a:rPr>
              <a:t>Download resources:</a:t>
            </a:r>
          </a:p>
          <a:p>
            <a:r>
              <a:rPr lang="en-US" sz="8000" spc="30">
                <a:solidFill>
                  <a:srgbClr val="000000"/>
                </a:solidFill>
                <a:latin typeface="Gidole"/>
                <a:hlinkClick r:id="rId4"/>
              </a:rPr>
              <a:t>https://swiy.co/damx</a:t>
            </a:r>
            <a:r>
              <a:rPr lang="en-US" sz="8000" spc="30">
                <a:solidFill>
                  <a:srgbClr val="000000"/>
                </a:solidFill>
                <a:latin typeface="Gidole"/>
              </a:rPr>
              <a:t>  </a:t>
            </a:r>
            <a:endParaRPr lang="en-US" sz="6000" spc="30" dirty="0">
              <a:solidFill>
                <a:srgbClr val="000000"/>
              </a:solidFill>
              <a:latin typeface="Gidole"/>
            </a:endParaRPr>
          </a:p>
        </p:txBody>
      </p:sp>
    </p:spTree>
    <p:extLst>
      <p:ext uri="{BB962C8B-B14F-4D97-AF65-F5344CB8AC3E}">
        <p14:creationId xmlns:p14="http://schemas.microsoft.com/office/powerpoint/2010/main" val="2874243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3543278"/>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HAVE YOU INSTALLED THE DATA ANALYSIS TOOLPAK?</a:t>
            </a:r>
          </a:p>
        </p:txBody>
      </p:sp>
    </p:spTree>
    <p:extLst>
      <p:ext uri="{BB962C8B-B14F-4D97-AF65-F5344CB8AC3E}">
        <p14:creationId xmlns:p14="http://schemas.microsoft.com/office/powerpoint/2010/main" val="4281391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WINDOWS:</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9" name="Picture 8">
            <a:extLst>
              <a:ext uri="{FF2B5EF4-FFF2-40B4-BE49-F238E27FC236}">
                <a16:creationId xmlns:a16="http://schemas.microsoft.com/office/drawing/2014/main" id="{84208236-4FD7-4875-A568-7B6DA83E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24150"/>
            <a:ext cx="8602133" cy="4838700"/>
          </a:xfrm>
          <a:prstGeom prst="rect">
            <a:avLst/>
          </a:prstGeom>
        </p:spPr>
      </p:pic>
      <p:sp>
        <p:nvSpPr>
          <p:cNvPr id="8" name="Rectangle 7">
            <a:extLst>
              <a:ext uri="{FF2B5EF4-FFF2-40B4-BE49-F238E27FC236}">
                <a16:creationId xmlns:a16="http://schemas.microsoft.com/office/drawing/2014/main" id="{D6068C8A-C417-44FD-AADD-FA537B707B4D}"/>
              </a:ext>
            </a:extLst>
          </p:cNvPr>
          <p:cNvSpPr/>
          <p:nvPr/>
        </p:nvSpPr>
        <p:spPr>
          <a:xfrm>
            <a:off x="10058400" y="3238500"/>
            <a:ext cx="7696200" cy="3539430"/>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File → Options → Add-ins</a:t>
            </a:r>
          </a:p>
          <a:p>
            <a:pPr marL="285750" indent="-285750">
              <a:buFont typeface="Arial" panose="020B0604020202020204" pitchFamily="34" charset="0"/>
              <a:buChar char="•"/>
            </a:pPr>
            <a:r>
              <a:rPr lang="en-US" sz="3200" dirty="0">
                <a:latin typeface="Gidole" panose="020B0604020202020204" charset="0"/>
              </a:rPr>
              <a:t>Click Go toward the bottom of the menu</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3868806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3785442" y="647700"/>
            <a:ext cx="10717116" cy="596317"/>
          </a:xfrm>
          <a:prstGeom prst="rect">
            <a:avLst/>
          </a:prstGeom>
        </p:spPr>
        <p:txBody>
          <a:bodyPr lIns="0" tIns="0" rIns="0" bIns="0" rtlCol="0" anchor="t">
            <a:spAutoFit/>
          </a:bodyPr>
          <a:lstStyle/>
          <a:p>
            <a:pPr marL="264160" lvl="1" algn="ctr">
              <a:lnSpc>
                <a:spcPts val="3840"/>
              </a:lnSpc>
            </a:pPr>
            <a:r>
              <a:rPr lang="en-US" sz="6000" spc="160" dirty="0">
                <a:solidFill>
                  <a:srgbClr val="000000"/>
                </a:solidFill>
                <a:latin typeface="League Spartan Bold"/>
              </a:rPr>
              <a:t>ON MAC:</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2"/>
          <a:srcRect/>
          <a:stretch>
            <a:fillRect/>
          </a:stretch>
        </p:blipFill>
        <p:spPr>
          <a:xfrm>
            <a:off x="16100583" y="9258300"/>
            <a:ext cx="2005783" cy="1470490"/>
          </a:xfrm>
          <a:prstGeom prst="rect">
            <a:avLst/>
          </a:prstGeom>
        </p:spPr>
      </p:pic>
      <p:pic>
        <p:nvPicPr>
          <p:cNvPr id="10" name="Picture 9">
            <a:extLst>
              <a:ext uri="{FF2B5EF4-FFF2-40B4-BE49-F238E27FC236}">
                <a16:creationId xmlns:a16="http://schemas.microsoft.com/office/drawing/2014/main" id="{FFE1877F-4E92-4654-A640-BD65ECE2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584230"/>
            <a:ext cx="8538569" cy="4800601"/>
          </a:xfrm>
          <a:prstGeom prst="rect">
            <a:avLst/>
          </a:prstGeom>
        </p:spPr>
      </p:pic>
      <p:sp>
        <p:nvSpPr>
          <p:cNvPr id="9" name="Rectangle 8">
            <a:extLst>
              <a:ext uri="{FF2B5EF4-FFF2-40B4-BE49-F238E27FC236}">
                <a16:creationId xmlns:a16="http://schemas.microsoft.com/office/drawing/2014/main" id="{35C94189-6ACF-465B-B791-1FFB617F114F}"/>
              </a:ext>
            </a:extLst>
          </p:cNvPr>
          <p:cNvSpPr/>
          <p:nvPr/>
        </p:nvSpPr>
        <p:spPr>
          <a:xfrm>
            <a:off x="10058400" y="3238500"/>
            <a:ext cx="7696200" cy="3046988"/>
          </a:xfrm>
          <a:prstGeom prst="rect">
            <a:avLst/>
          </a:prstGeom>
        </p:spPr>
        <p:txBody>
          <a:bodyPr wrap="square">
            <a:spAutoFit/>
          </a:bodyPr>
          <a:lstStyle/>
          <a:p>
            <a:pPr marL="285750" indent="-285750">
              <a:buFont typeface="Arial" panose="020B0604020202020204" pitchFamily="34" charset="0"/>
              <a:buChar char="•"/>
            </a:pPr>
            <a:r>
              <a:rPr lang="en-US" sz="3200" dirty="0">
                <a:latin typeface="Gidole" panose="020B0604020202020204" charset="0"/>
              </a:rPr>
              <a:t>Data </a:t>
            </a:r>
            <a:r>
              <a:rPr lang="en-US" sz="3200">
                <a:latin typeface="Gidole" panose="020B0604020202020204" charset="0"/>
              </a:rPr>
              <a:t>→ Analysis </a:t>
            </a:r>
            <a:r>
              <a:rPr lang="en-US" sz="3200" dirty="0">
                <a:latin typeface="Gidole" panose="020B0604020202020204" charset="0"/>
              </a:rPr>
              <a:t>Tools </a:t>
            </a:r>
          </a:p>
          <a:p>
            <a:pPr marL="285750" indent="-285750">
              <a:buFont typeface="Arial" panose="020B0604020202020204" pitchFamily="34" charset="0"/>
              <a:buChar char="•"/>
            </a:pPr>
            <a:r>
              <a:rPr lang="en-US" sz="3200" dirty="0">
                <a:latin typeface="Gidole" panose="020B0604020202020204" charset="0"/>
              </a:rPr>
              <a:t>Select Analysis </a:t>
            </a:r>
            <a:r>
              <a:rPr lang="en-US" sz="3200" dirty="0" err="1">
                <a:latin typeface="Gidole" panose="020B0604020202020204" charset="0"/>
              </a:rPr>
              <a:t>ToolPak</a:t>
            </a:r>
            <a:r>
              <a:rPr lang="en-US" sz="3200" dirty="0">
                <a:latin typeface="Gidole" panose="020B0604020202020204" charset="0"/>
              </a:rPr>
              <a:t> from the menu </a:t>
            </a:r>
          </a:p>
          <a:p>
            <a:pPr marL="285750" indent="-285750">
              <a:buFont typeface="Arial" panose="020B0604020202020204" pitchFamily="34" charset="0"/>
              <a:buChar char="•"/>
            </a:pPr>
            <a:r>
              <a:rPr lang="en-US" sz="3200" dirty="0">
                <a:latin typeface="Gidole" panose="020B0604020202020204" charset="0"/>
              </a:rPr>
              <a:t>Click OK</a:t>
            </a:r>
          </a:p>
          <a:p>
            <a:pPr marL="285750" indent="-285750">
              <a:buFont typeface="Arial" panose="020B0604020202020204" pitchFamily="34" charset="0"/>
              <a:buChar char="•"/>
            </a:pPr>
            <a:endParaRPr lang="en-US" sz="3200" dirty="0">
              <a:latin typeface="Gidole" panose="020B0604020202020204" charset="0"/>
            </a:endParaRPr>
          </a:p>
          <a:p>
            <a:r>
              <a:rPr lang="en-US" sz="3200" dirty="0">
                <a:latin typeface="Gidole" panose="020B0604020202020204" charset="0"/>
              </a:rPr>
              <a:t>It is not necessary to select the Analysis </a:t>
            </a:r>
            <a:r>
              <a:rPr lang="en-US" sz="3200" dirty="0" err="1">
                <a:latin typeface="Gidole" panose="020B0604020202020204" charset="0"/>
              </a:rPr>
              <a:t>ToolPak</a:t>
            </a:r>
            <a:r>
              <a:rPr lang="en-US" sz="3200" dirty="0">
                <a:latin typeface="Gidole" panose="020B0604020202020204" charset="0"/>
              </a:rPr>
              <a:t>–VBA option</a:t>
            </a:r>
          </a:p>
        </p:txBody>
      </p:sp>
    </p:spTree>
    <p:extLst>
      <p:ext uri="{BB962C8B-B14F-4D97-AF65-F5344CB8AC3E}">
        <p14:creationId xmlns:p14="http://schemas.microsoft.com/office/powerpoint/2010/main" val="1776484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Summarize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the Analysis </a:t>
            </a:r>
            <a:r>
              <a:rPr lang="en-US" sz="3600" dirty="0" err="1">
                <a:solidFill>
                  <a:srgbClr val="000000"/>
                </a:solidFill>
                <a:latin typeface="Gidole" panose="020B0604020202020204" charset="0"/>
                <a:ea typeface="Roboto Mono" pitchFamily="2" charset="0"/>
              </a:rPr>
              <a:t>ToolPak</a:t>
            </a:r>
            <a:endParaRPr lang="en-US" sz="3600" dirty="0">
              <a:solidFill>
                <a:srgbClr val="000000"/>
              </a:solidFill>
              <a:latin typeface="Gidole" panose="020B0604020202020204" charset="0"/>
              <a:ea typeface="Roboto Mono" pitchFamily="2" charset="0"/>
            </a:endParaRPr>
          </a:p>
        </p:txBody>
      </p:sp>
    </p:spTree>
    <p:extLst>
      <p:ext uri="{BB962C8B-B14F-4D97-AF65-F5344CB8AC3E}">
        <p14:creationId xmlns:p14="http://schemas.microsoft.com/office/powerpoint/2010/main" val="10696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Summarizing a variable: visualization</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862322"/>
          </a:xfrm>
          <a:prstGeom prst="rect">
            <a:avLst/>
          </a:prstGeom>
          <a:noFill/>
        </p:spPr>
        <p:txBody>
          <a:bodyPr wrap="square" rtlCol="0">
            <a:spAutoFit/>
          </a:bodyPr>
          <a:lstStyle/>
          <a:p>
            <a:pPr marL="742950" lvl="1" indent="-285750">
              <a:buFont typeface="Arial" panose="020B0604020202020204" pitchFamily="34" charset="0"/>
              <a:buChar char="•"/>
            </a:pPr>
            <a:r>
              <a:rPr lang="en-US" sz="3600" dirty="0">
                <a:latin typeface="Gidole" panose="020B0604020202020204" charset="0"/>
              </a:rPr>
              <a:t>Histogram</a:t>
            </a:r>
          </a:p>
          <a:p>
            <a:pPr marL="1200150" lvl="2" indent="-285750">
              <a:buFont typeface="Arial" panose="020B0604020202020204" pitchFamily="34" charset="0"/>
              <a:buChar char="•"/>
            </a:pPr>
            <a:r>
              <a:rPr lang="en-US" sz="3600" dirty="0">
                <a:latin typeface="Gidole" panose="020B0604020202020204" charset="0"/>
              </a:rPr>
              <a:t>What does the data’s distribution “look like?”</a:t>
            </a:r>
          </a:p>
          <a:p>
            <a:pPr marL="1200150" lvl="2" indent="-285750">
              <a:buFont typeface="Arial" panose="020B0604020202020204" pitchFamily="34" charset="0"/>
              <a:buChar char="•"/>
            </a:pPr>
            <a:r>
              <a:rPr lang="en-US" sz="3600" dirty="0">
                <a:latin typeface="Gidole" panose="020B0604020202020204" charset="0"/>
              </a:rPr>
              <a:t>How many data points lie with each bin?</a:t>
            </a:r>
          </a:p>
        </p:txBody>
      </p:sp>
    </p:spTree>
    <p:extLst>
      <p:ext uri="{BB962C8B-B14F-4D97-AF65-F5344CB8AC3E}">
        <p14:creationId xmlns:p14="http://schemas.microsoft.com/office/powerpoint/2010/main" val="2934923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wages.xlsx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Visualize </a:t>
            </a:r>
            <a:r>
              <a:rPr lang="en-US" sz="3600" dirty="0">
                <a:solidFill>
                  <a:srgbClr val="000000"/>
                </a:solidFill>
                <a:latin typeface="Roboto Mono" pitchFamily="2" charset="0"/>
                <a:ea typeface="Roboto Mono" pitchFamily="2" charset="0"/>
              </a:rPr>
              <a:t>wage</a:t>
            </a:r>
            <a:r>
              <a:rPr lang="en-US" sz="3600" dirty="0">
                <a:solidFill>
                  <a:srgbClr val="000000"/>
                </a:solidFill>
                <a:latin typeface="Gidole" panose="020B0604020202020204" charset="0"/>
                <a:ea typeface="Roboto Mono" pitchFamily="2" charset="0"/>
              </a:rPr>
              <a:t> with a histogram</a:t>
            </a:r>
          </a:p>
        </p:txBody>
      </p:sp>
    </p:spTree>
    <p:extLst>
      <p:ext uri="{BB962C8B-B14F-4D97-AF65-F5344CB8AC3E}">
        <p14:creationId xmlns:p14="http://schemas.microsoft.com/office/powerpoint/2010/main" val="4253493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3323987"/>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housing-descriptive.xlsx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Explore this dataset:</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categorical variable and run its frequencies</a:t>
            </a:r>
          </a:p>
          <a:p>
            <a:pPr marL="1261110" lvl="2"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Choose a continuous variable, run its </a:t>
            </a:r>
            <a:r>
              <a:rPr lang="en-US" sz="3600" dirty="0" err="1">
                <a:solidFill>
                  <a:srgbClr val="000000"/>
                </a:solidFill>
                <a:latin typeface="Gidole" panose="020B0604020202020204" charset="0"/>
                <a:ea typeface="Roboto Mono" pitchFamily="2" charset="0"/>
              </a:rPr>
              <a:t>descriptives</a:t>
            </a:r>
            <a:r>
              <a:rPr lang="en-US" sz="3600" dirty="0">
                <a:solidFill>
                  <a:srgbClr val="000000"/>
                </a:solidFill>
                <a:latin typeface="Gidole" panose="020B0604020202020204" charset="0"/>
                <a:ea typeface="Roboto Mono" pitchFamily="2" charset="0"/>
              </a:rPr>
              <a:t> and plot a histogram</a:t>
            </a:r>
          </a:p>
        </p:txBody>
      </p:sp>
    </p:spTree>
    <p:extLst>
      <p:ext uri="{BB962C8B-B14F-4D97-AF65-F5344CB8AC3E}">
        <p14:creationId xmlns:p14="http://schemas.microsoft.com/office/powerpoint/2010/main" val="2684148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94445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981200" y="34290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EVER WANTED TO JUST BE NORMAL?</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11" name="TextBox 4">
            <a:extLst>
              <a:ext uri="{FF2B5EF4-FFF2-40B4-BE49-F238E27FC236}">
                <a16:creationId xmlns:a16="http://schemas.microsoft.com/office/drawing/2014/main" id="{96EB26AC-4351-48BF-9B04-3182EFED1FA2}"/>
              </a:ext>
            </a:extLst>
          </p:cNvPr>
          <p:cNvSpPr txBox="1"/>
          <p:nvPr/>
        </p:nvSpPr>
        <p:spPr>
          <a:xfrm>
            <a:off x="1981200" y="1266230"/>
            <a:ext cx="16306800" cy="923330"/>
          </a:xfrm>
          <a:prstGeom prst="rect">
            <a:avLst/>
          </a:prstGeom>
        </p:spPr>
        <p:txBody>
          <a:bodyPr wrap="square" lIns="0" tIns="0" rIns="0" bIns="0" rtlCol="0" anchor="t">
            <a:spAutoFit/>
          </a:bodyPr>
          <a:lstStyle/>
          <a:p>
            <a:pPr marL="264160" lvl="1" algn="ctr"/>
            <a:r>
              <a:rPr lang="en-US" sz="6000" spc="160" dirty="0">
                <a:solidFill>
                  <a:srgbClr val="000000"/>
                </a:solidFill>
                <a:latin typeface="League Spartan Bold"/>
              </a:rPr>
              <a:t>STATISTICS IS YOUR CHANCE.</a:t>
            </a:r>
          </a:p>
        </p:txBody>
      </p:sp>
      <p:pic>
        <p:nvPicPr>
          <p:cNvPr id="8" name="Picture 7">
            <a:extLst>
              <a:ext uri="{FF2B5EF4-FFF2-40B4-BE49-F238E27FC236}">
                <a16:creationId xmlns:a16="http://schemas.microsoft.com/office/drawing/2014/main" id="{F2570F35-8BD5-481B-A39F-7E17918BDF9F}"/>
              </a:ext>
            </a:extLst>
          </p:cNvPr>
          <p:cNvPicPr>
            <a:picLocks noChangeAspect="1"/>
          </p:cNvPicPr>
          <p:nvPr/>
        </p:nvPicPr>
        <p:blipFill>
          <a:blip r:embed="rId4"/>
          <a:stretch>
            <a:fillRect/>
          </a:stretch>
        </p:blipFill>
        <p:spPr>
          <a:xfrm>
            <a:off x="3048000" y="2189560"/>
            <a:ext cx="12496800" cy="7511375"/>
          </a:xfrm>
          <a:prstGeom prst="rect">
            <a:avLst/>
          </a:prstGeom>
        </p:spPr>
      </p:pic>
    </p:spTree>
    <p:extLst>
      <p:ext uri="{BB962C8B-B14F-4D97-AF65-F5344CB8AC3E}">
        <p14:creationId xmlns:p14="http://schemas.microsoft.com/office/powerpoint/2010/main" val="1362022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1569660"/>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WHAT DOES IT MEAN TO BE NORMAL?</a:t>
            </a:r>
          </a:p>
          <a:p>
            <a:pPr marL="264160" lvl="1" algn="ctr"/>
            <a:r>
              <a:rPr lang="en-US" sz="4800" spc="160" dirty="0">
                <a:solidFill>
                  <a:srgbClr val="000000"/>
                </a:solidFill>
                <a:latin typeface="League Spartan Bold"/>
              </a:rPr>
              <a:t>“Empirical rule”</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pic>
        <p:nvPicPr>
          <p:cNvPr id="10" name="Picture 9">
            <a:extLst>
              <a:ext uri="{FF2B5EF4-FFF2-40B4-BE49-F238E27FC236}">
                <a16:creationId xmlns:a16="http://schemas.microsoft.com/office/drawing/2014/main" id="{F96E60FD-5365-4165-B747-B1B41ACFB4F8}"/>
              </a:ext>
            </a:extLst>
          </p:cNvPr>
          <p:cNvPicPr>
            <a:picLocks noChangeAspect="1"/>
          </p:cNvPicPr>
          <p:nvPr/>
        </p:nvPicPr>
        <p:blipFill>
          <a:blip r:embed="rId5"/>
          <a:stretch>
            <a:fillRect/>
          </a:stretch>
        </p:blipFill>
        <p:spPr>
          <a:xfrm>
            <a:off x="199366" y="3791893"/>
            <a:ext cx="17907000" cy="3540932"/>
          </a:xfrm>
          <a:prstGeom prst="rect">
            <a:avLst/>
          </a:prstGeom>
        </p:spPr>
      </p:pic>
    </p:spTree>
    <p:extLst>
      <p:ext uri="{BB962C8B-B14F-4D97-AF65-F5344CB8AC3E}">
        <p14:creationId xmlns:p14="http://schemas.microsoft.com/office/powerpoint/2010/main" val="19266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2057400" y="342900"/>
            <a:ext cx="162306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SPOTTING NORMAL DISTRIBUTIONS</a:t>
            </a:r>
            <a:endParaRPr lang="en-US" sz="6000" spc="160" dirty="0">
              <a:solidFill>
                <a:srgbClr val="000000"/>
              </a:solidFill>
              <a:latin typeface="League Spartan Bold"/>
            </a:endParaRP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8">
            <a:extLst>
              <a:ext uri="{FF2B5EF4-FFF2-40B4-BE49-F238E27FC236}">
                <a16:creationId xmlns:a16="http://schemas.microsoft.com/office/drawing/2014/main" id="{3086328E-A577-4001-8EDC-88B58CF955B9}"/>
              </a:ext>
            </a:extLst>
          </p:cNvPr>
          <p:cNvSpPr txBox="1"/>
          <p:nvPr/>
        </p:nvSpPr>
        <p:spPr>
          <a:xfrm>
            <a:off x="8709" y="9600251"/>
            <a:ext cx="5486400" cy="646331"/>
          </a:xfrm>
          <a:prstGeom prst="rect">
            <a:avLst/>
          </a:prstGeom>
          <a:noFill/>
        </p:spPr>
        <p:txBody>
          <a:bodyPr wrap="square" rtlCol="0">
            <a:spAutoFit/>
          </a:bodyPr>
          <a:lstStyle/>
          <a:p>
            <a:r>
              <a:rPr lang="en-US" dirty="0">
                <a:latin typeface="Gidole" panose="02000503000000000000" pitchFamily="50" charset="0"/>
                <a:hlinkClick r:id="rId4"/>
              </a:rPr>
              <a:t>https://www.katemarshallmaths.com/chapter-3-bell-shaped-distribution.html</a:t>
            </a:r>
            <a:r>
              <a:rPr lang="en-US" dirty="0">
                <a:latin typeface="Gidole" panose="02000503000000000000" pitchFamily="50" charset="0"/>
              </a:rPr>
              <a:t>  </a:t>
            </a:r>
          </a:p>
        </p:txBody>
      </p:sp>
      <p:sp>
        <p:nvSpPr>
          <p:cNvPr id="10" name="TextBox 10">
            <a:extLst>
              <a:ext uri="{FF2B5EF4-FFF2-40B4-BE49-F238E27FC236}">
                <a16:creationId xmlns:a16="http://schemas.microsoft.com/office/drawing/2014/main" id="{43A962FB-55BE-406A-9629-407DD204C428}"/>
              </a:ext>
            </a:extLst>
          </p:cNvPr>
          <p:cNvSpPr txBox="1"/>
          <p:nvPr/>
        </p:nvSpPr>
        <p:spPr>
          <a:xfrm>
            <a:off x="2057400" y="1583076"/>
            <a:ext cx="8239806" cy="5539978"/>
          </a:xfrm>
          <a:prstGeom prst="rect">
            <a:avLst/>
          </a:prstGeom>
        </p:spPr>
        <p:txBody>
          <a:bodyPr wrap="square" lIns="0" tIns="0" rIns="0" bIns="0" rtlCol="0" anchor="t">
            <a:spAutoFit/>
          </a:bodyPr>
          <a:lstStyle/>
          <a:p>
            <a:pPr marL="346710" lvl="1"/>
            <a:r>
              <a:rPr lang="en-US" sz="3600" dirty="0">
                <a:solidFill>
                  <a:schemeClr val="tx1">
                    <a:lumMod val="95000"/>
                    <a:lumOff val="5000"/>
                  </a:schemeClr>
                </a:solidFill>
                <a:latin typeface="Gidole" panose="02000503000000000000" pitchFamily="50" charset="0"/>
                <a:ea typeface="Roboto Mono" pitchFamily="2" charset="0"/>
              </a:rPr>
              <a:t>There are  no “perfectly” normally distributed variables, but some are more normal than others:</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a:p>
            <a:pPr marL="1089660" lvl="1" indent="-742950">
              <a:buAutoNum type="arabicPeriod"/>
            </a:pPr>
            <a:r>
              <a:rPr lang="en-US" sz="3600" dirty="0" err="1">
                <a:solidFill>
                  <a:srgbClr val="000000"/>
                </a:solidFill>
                <a:latin typeface="Gidole" panose="02000503000000000000" pitchFamily="50" charset="0"/>
                <a:ea typeface="Roboto Mono" pitchFamily="2" charset="0"/>
              </a:rPr>
              <a:t>Descriptives</a:t>
            </a:r>
            <a:r>
              <a:rPr lang="en-US" sz="3600" dirty="0">
                <a:solidFill>
                  <a:srgbClr val="000000"/>
                </a:solidFill>
                <a:latin typeface="Gidole" panose="02000503000000000000" pitchFamily="50" charset="0"/>
                <a:ea typeface="Roboto Mono" pitchFamily="2" charset="0"/>
              </a:rPr>
              <a:t>: skewness </a:t>
            </a:r>
            <a:r>
              <a:rPr lang="en-US" sz="3600" dirty="0">
                <a:latin typeface="Gidole" panose="02000503000000000000" pitchFamily="50" charset="0"/>
              </a:rPr>
              <a:t>±</a:t>
            </a:r>
            <a:r>
              <a:rPr lang="en-US" sz="3600" dirty="0">
                <a:solidFill>
                  <a:srgbClr val="000000"/>
                </a:solidFill>
                <a:latin typeface="Gidole" panose="02000503000000000000" pitchFamily="50" charset="0"/>
                <a:ea typeface="Roboto Mono" pitchFamily="2" charset="0"/>
              </a:rPr>
              <a:t> 8, kurtosis </a:t>
            </a:r>
            <a:r>
              <a:rPr lang="en-US" sz="3600" dirty="0">
                <a:latin typeface="Gidole" panose="02000503000000000000" pitchFamily="50" charset="0"/>
              </a:rPr>
              <a:t>± 20</a:t>
            </a:r>
          </a:p>
          <a:p>
            <a:pPr marL="1089660" lvl="1" indent="-742950">
              <a:buAutoNum type="arabicPeriod"/>
            </a:pPr>
            <a:r>
              <a:rPr lang="en-US" sz="3600" dirty="0">
                <a:solidFill>
                  <a:srgbClr val="000000"/>
                </a:solidFill>
                <a:latin typeface="Gidole" panose="02000503000000000000" pitchFamily="50" charset="0"/>
                <a:ea typeface="Roboto Mono" pitchFamily="2" charset="0"/>
              </a:rPr>
              <a:t>Visualizations: does it “look” normal?</a:t>
            </a:r>
          </a:p>
          <a:p>
            <a:pPr marL="1089660" lvl="1" indent="-742950">
              <a:buAutoNum type="arabicPeriod"/>
            </a:pPr>
            <a:r>
              <a:rPr lang="en-US" sz="3600" dirty="0">
                <a:solidFill>
                  <a:schemeClr val="bg1">
                    <a:lumMod val="50000"/>
                  </a:schemeClr>
                </a:solidFill>
                <a:latin typeface="Gidole" panose="02000503000000000000" pitchFamily="50" charset="0"/>
                <a:ea typeface="Roboto Mono" pitchFamily="2" charset="0"/>
              </a:rPr>
              <a:t>Inferentially: is it statistically distributed differently than normal?</a:t>
            </a:r>
          </a:p>
          <a:p>
            <a:pPr marL="346710" lvl="1"/>
            <a:endParaRPr lang="en-US" sz="3600" i="1" dirty="0">
              <a:solidFill>
                <a:schemeClr val="tx1">
                  <a:lumMod val="95000"/>
                  <a:lumOff val="5000"/>
                </a:schemeClr>
              </a:solidFill>
              <a:latin typeface="Gidole" panose="02000503000000000000" pitchFamily="50" charset="0"/>
              <a:ea typeface="Roboto Mono" pitchFamily="2" charset="0"/>
            </a:endParaRPr>
          </a:p>
        </p:txBody>
      </p:sp>
      <p:pic>
        <p:nvPicPr>
          <p:cNvPr id="2050" name="Picture 2" descr="Bigfoot, Evolution, Anthropoid Ape, Neandertals">
            <a:extLst>
              <a:ext uri="{FF2B5EF4-FFF2-40B4-BE49-F238E27FC236}">
                <a16:creationId xmlns:a16="http://schemas.microsoft.com/office/drawing/2014/main" id="{96186CBE-5FEC-48D1-9629-6BD29F47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60" r="17406"/>
          <a:stretch/>
        </p:blipFill>
        <p:spPr bwMode="auto">
          <a:xfrm>
            <a:off x="13311050" y="2678905"/>
            <a:ext cx="4953001" cy="760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1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Python for Excel</a:t>
            </a:r>
          </a:p>
        </p:txBody>
      </p:sp>
    </p:spTree>
    <p:extLst>
      <p:ext uri="{BB962C8B-B14F-4D97-AF65-F5344CB8AC3E}">
        <p14:creationId xmlns:p14="http://schemas.microsoft.com/office/powerpoint/2010/main" val="1053237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It’s coming, probably…</a:t>
            </a:r>
          </a:p>
        </p:txBody>
      </p:sp>
      <p:pic>
        <p:nvPicPr>
          <p:cNvPr id="4" name="Picture 3" descr="Text&#10;&#10;Description automatically generated">
            <a:extLst>
              <a:ext uri="{FF2B5EF4-FFF2-40B4-BE49-F238E27FC236}">
                <a16:creationId xmlns:a16="http://schemas.microsoft.com/office/drawing/2014/main" id="{1B29394A-9398-4158-A6C2-BA9DE6808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31" y="5711192"/>
            <a:ext cx="5289867" cy="4056699"/>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1101869-27F1-44E0-BBCE-2A09DDBC3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328" y="2016697"/>
            <a:ext cx="14659103" cy="3694496"/>
          </a:xfrm>
          <a:prstGeom prst="rect">
            <a:avLst/>
          </a:prstGeom>
        </p:spPr>
      </p:pic>
    </p:spTree>
    <p:extLst>
      <p:ext uri="{BB962C8B-B14F-4D97-AF65-F5344CB8AC3E}">
        <p14:creationId xmlns:p14="http://schemas.microsoft.com/office/powerpoint/2010/main" val="3170374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4699906" cy="1477328"/>
          </a:xfrm>
          <a:prstGeom prst="rect">
            <a:avLst/>
          </a:prstGeom>
          <a:noFill/>
        </p:spPr>
        <p:txBody>
          <a:bodyPr wrap="square" rtlCol="0">
            <a:spAutoFit/>
          </a:bodyPr>
          <a:lstStyle/>
          <a:p>
            <a:r>
              <a:rPr lang="en-US" sz="9000" dirty="0">
                <a:latin typeface="Aliens &amp; cows" panose="00000500000000000000" pitchFamily="2" charset="0"/>
              </a:rPr>
              <a:t>Why Python in Excel?</a:t>
            </a:r>
          </a:p>
        </p:txBody>
      </p:sp>
      <p:sp>
        <p:nvSpPr>
          <p:cNvPr id="3" name="TextBox 2"/>
          <p:cNvSpPr txBox="1"/>
          <p:nvPr/>
        </p:nvSpPr>
        <p:spPr>
          <a:xfrm>
            <a:off x="694481" y="2048720"/>
            <a:ext cx="14393120" cy="3323987"/>
          </a:xfrm>
          <a:prstGeom prst="rect">
            <a:avLst/>
          </a:prstGeom>
          <a:noFill/>
        </p:spPr>
        <p:txBody>
          <a:bodyPr wrap="square" rtlCol="0">
            <a:spAutoFit/>
          </a:bodyPr>
          <a:lstStyle/>
          <a:p>
            <a:pPr marL="428625" indent="-428625">
              <a:buFont typeface="Arial" panose="020B0604020202020204" pitchFamily="34" charset="0"/>
              <a:buChar char="•"/>
            </a:pPr>
            <a:r>
              <a:rPr lang="en-US" sz="4200" dirty="0">
                <a:solidFill>
                  <a:srgbClr val="707070"/>
                </a:solidFill>
                <a:latin typeface="Pragmatica" panose="020B0403040502020204" pitchFamily="34" charset="0"/>
              </a:rPr>
              <a:t>Versatility</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Package management</a:t>
            </a:r>
          </a:p>
          <a:p>
            <a:pPr marL="428625" indent="-428625">
              <a:buFont typeface="Arial" panose="020B0604020202020204" pitchFamily="34" charset="0"/>
              <a:buChar char="•"/>
            </a:pPr>
            <a:r>
              <a:rPr lang="en-US" sz="4200" dirty="0">
                <a:solidFill>
                  <a:srgbClr val="707070"/>
                </a:solidFill>
                <a:latin typeface="Pragmatica" panose="020B0403040502020204" pitchFamily="34" charset="0"/>
              </a:rPr>
              <a:t>Engineering</a:t>
            </a:r>
          </a:p>
          <a:p>
            <a:pPr marL="428625" indent="-428625">
              <a:buFont typeface="Arial" panose="020B0604020202020204" pitchFamily="34" charset="0"/>
              <a:buChar char="•"/>
            </a:pPr>
            <a:endParaRPr lang="en-US" sz="4200" dirty="0">
              <a:solidFill>
                <a:srgbClr val="707070"/>
              </a:solidFill>
              <a:latin typeface="Pragmatica" panose="020B0403040502020204" pitchFamily="34" charset="0"/>
            </a:endParaRPr>
          </a:p>
          <a:p>
            <a:endParaRPr lang="en-US" sz="4200" dirty="0">
              <a:solidFill>
                <a:srgbClr val="707070"/>
              </a:solidFill>
              <a:latin typeface="Pragmatica" panose="020B0403040502020204" pitchFamily="34" charset="0"/>
            </a:endParaRPr>
          </a:p>
        </p:txBody>
      </p:sp>
      <p:pic>
        <p:nvPicPr>
          <p:cNvPr id="4" name="Graphic 3" descr="Glue with solid fill">
            <a:extLst>
              <a:ext uri="{FF2B5EF4-FFF2-40B4-BE49-F238E27FC236}">
                <a16:creationId xmlns:a16="http://schemas.microsoft.com/office/drawing/2014/main" id="{101D23E9-9806-4243-A5F4-0B7F8D389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6242" y="2655025"/>
            <a:ext cx="6516467" cy="6516467"/>
          </a:xfrm>
          <a:prstGeom prst="rect">
            <a:avLst/>
          </a:prstGeom>
        </p:spPr>
      </p:pic>
    </p:spTree>
    <p:extLst>
      <p:ext uri="{BB962C8B-B14F-4D97-AF65-F5344CB8AC3E}">
        <p14:creationId xmlns:p14="http://schemas.microsoft.com/office/powerpoint/2010/main" val="3953378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5909310"/>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a:solidFill>
                  <a:srgbClr val="CF3338"/>
                </a:solidFill>
                <a:latin typeface="Consolas" panose="020B0609020204030204" pitchFamily="49" charset="0"/>
              </a:rPr>
              <a:t>pandas</a:t>
            </a: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Good for getting data in and out, analyzing data</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pandas-</a:t>
            </a:r>
            <a:r>
              <a:rPr lang="en-US" sz="4200" b="1" dirty="0" err="1">
                <a:solidFill>
                  <a:srgbClr val="CF3338"/>
                </a:solidFill>
                <a:latin typeface="Consolas" panose="020B0609020204030204" pitchFamily="49" charset="0"/>
              </a:rPr>
              <a:t>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199903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Python &lt;&gt; Excel workflow ">
            <a:extLst>
              <a:ext uri="{FF2B5EF4-FFF2-40B4-BE49-F238E27FC236}">
                <a16:creationId xmlns:a16="http://schemas.microsoft.com/office/drawing/2014/main" id="{DA48DAAD-C012-4E08-9D40-6E8FE6FF3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666"/>
          <a:stretch/>
        </p:blipFill>
        <p:spPr bwMode="auto">
          <a:xfrm>
            <a:off x="-35091" y="436257"/>
            <a:ext cx="18323093" cy="965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04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6555641"/>
          </a:xfrm>
          <a:prstGeom prst="rect">
            <a:avLst/>
          </a:prstGeom>
          <a:noFill/>
        </p:spPr>
        <p:txBody>
          <a:bodyPr wrap="square" rtlCol="0">
            <a:spAutoFit/>
          </a:bodyPr>
          <a:lstStyle/>
          <a:p>
            <a:r>
              <a:rPr lang="en-US" sz="4200" b="1" dirty="0">
                <a:solidFill>
                  <a:srgbClr val="CF3338"/>
                </a:solidFill>
                <a:latin typeface="Pragmatica" pitchFamily="2" charset="0"/>
              </a:rPr>
              <a:t>Python-Powered Excel with </a:t>
            </a:r>
            <a:r>
              <a:rPr lang="en-US" sz="4200" b="1" dirty="0" err="1">
                <a:solidFill>
                  <a:srgbClr val="CF3338"/>
                </a:solidFill>
                <a:latin typeface="Consolas" panose="020B0609020204030204" pitchFamily="49" charset="0"/>
              </a:rPr>
              <a:t>xlxswriter</a:t>
            </a:r>
            <a:endParaRPr lang="en-US" sz="4200" b="1" dirty="0">
              <a:solidFill>
                <a:srgbClr val="CF3338"/>
              </a:solidFill>
              <a:latin typeface="Consolas" panose="020B0609020204030204" pitchFamily="49" charset="0"/>
            </a:endParaRPr>
          </a:p>
          <a:p>
            <a:endParaRPr lang="en-US" sz="4200" b="1" dirty="0">
              <a:solidFill>
                <a:srgbClr val="CF3338"/>
              </a:solidFill>
              <a:latin typeface="Pragmatica" pitchFamily="2" charset="0"/>
            </a:endParaRPr>
          </a:p>
          <a:p>
            <a:pPr marL="685800" indent="-685800">
              <a:buFont typeface="Arial" panose="020B0604020202020204" pitchFamily="34" charset="0"/>
              <a:buChar char="•"/>
            </a:pPr>
            <a:r>
              <a:rPr lang="en-US" sz="4200" b="1" dirty="0">
                <a:solidFill>
                  <a:srgbClr val="CF3338"/>
                </a:solidFill>
                <a:latin typeface="Pragmatica" pitchFamily="2" charset="0"/>
              </a:rPr>
              <a:t>Full-on automation</a:t>
            </a:r>
          </a:p>
          <a:p>
            <a:pPr marL="685800" indent="-685800">
              <a:buFont typeface="Arial" panose="020B0604020202020204" pitchFamily="34" charset="0"/>
              <a:buChar char="•"/>
            </a:pPr>
            <a:r>
              <a:rPr lang="en-US" sz="4200" b="1" dirty="0">
                <a:solidFill>
                  <a:srgbClr val="CF3338"/>
                </a:solidFill>
                <a:latin typeface="Pragmatica" pitchFamily="2" charset="0"/>
              </a:rPr>
              <a:t>But what is missing? (It’s in the name) </a:t>
            </a:r>
          </a:p>
          <a:p>
            <a:pPr marL="685800" indent="-685800">
              <a:buFont typeface="Arial" panose="020B0604020202020204" pitchFamily="34" charset="0"/>
              <a:buChar char="•"/>
            </a:pPr>
            <a:endParaRPr lang="en-US" sz="4200" b="1" dirty="0">
              <a:solidFill>
                <a:srgbClr val="CF3338"/>
              </a:solidFill>
              <a:latin typeface="Pragmatica" pitchFamily="2" charset="0"/>
            </a:endParaRP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err="1">
                <a:solidFill>
                  <a:srgbClr val="CF3338"/>
                </a:solidFill>
                <a:latin typeface="Consolas" panose="020B0609020204030204" pitchFamily="49" charset="0"/>
              </a:rPr>
              <a:t>xlsxwriter-excel.ipynb</a:t>
            </a:r>
            <a:endParaRPr lang="en-US" sz="4200" b="1" dirty="0">
              <a:solidFill>
                <a:srgbClr val="CF3338"/>
              </a:solidFill>
              <a:latin typeface="Consolas" panose="020B0609020204030204" pitchFamily="49" charset="0"/>
            </a:endParaRPr>
          </a:p>
          <a:p>
            <a:endParaRPr lang="en-US" sz="4200" b="1" i="1" dirty="0">
              <a:solidFill>
                <a:srgbClr val="CF3338"/>
              </a:solidFill>
              <a:latin typeface="Consolas" panose="020B0609020204030204" pitchFamily="49" charset="0"/>
            </a:endParaRPr>
          </a:p>
        </p:txBody>
      </p:sp>
    </p:spTree>
    <p:extLst>
      <p:ext uri="{BB962C8B-B14F-4D97-AF65-F5344CB8AC3E}">
        <p14:creationId xmlns:p14="http://schemas.microsoft.com/office/powerpoint/2010/main" val="2555041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387BB147-2B81-4F1C-BAFC-0753CEE91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29" y="0"/>
            <a:ext cx="16755143" cy="10287000"/>
          </a:xfrm>
          <a:prstGeom prst="rect">
            <a:avLst/>
          </a:prstGeom>
        </p:spPr>
      </p:pic>
    </p:spTree>
    <p:extLst>
      <p:ext uri="{BB962C8B-B14F-4D97-AF65-F5344CB8AC3E}">
        <p14:creationId xmlns:p14="http://schemas.microsoft.com/office/powerpoint/2010/main" val="1501676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5095497"/>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a:p>
            <a:pPr>
              <a:lnSpc>
                <a:spcPts val="10080"/>
              </a:lnSpc>
              <a:spcBef>
                <a:spcPct val="0"/>
              </a:spcBef>
            </a:pPr>
            <a:endParaRPr lang="en-US" sz="7200" dirty="0">
              <a:solidFill>
                <a:srgbClr val="000000"/>
              </a:solidFill>
              <a:latin typeface="Open Sans Extra Bold"/>
            </a:endParaRPr>
          </a:p>
          <a:p>
            <a:pPr>
              <a:lnSpc>
                <a:spcPts val="10080"/>
              </a:lnSpc>
              <a:spcBef>
                <a:spcPct val="0"/>
              </a:spcBef>
            </a:pPr>
            <a:r>
              <a:rPr lang="en-US" sz="7200" dirty="0">
                <a:solidFill>
                  <a:srgbClr val="000000"/>
                </a:solidFill>
                <a:latin typeface="Open Sans Extra Bold"/>
              </a:rPr>
              <a:t>SEE YOU FOR DAY 2!</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017897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1615827"/>
          </a:xfrm>
          <a:prstGeom prst="rect">
            <a:avLst/>
          </a:prstGeom>
          <a:noFill/>
        </p:spPr>
        <p:txBody>
          <a:bodyPr wrap="square" rtlCol="0">
            <a:spAutoFit/>
          </a:bodyPr>
          <a:lstStyle/>
          <a:p>
            <a:r>
              <a:rPr lang="en-US" sz="9900" b="1" dirty="0">
                <a:solidFill>
                  <a:schemeClr val="bg1"/>
                </a:solidFill>
                <a:latin typeface="Pragmatica" pitchFamily="2" charset="0"/>
              </a:rPr>
              <a:t>Day 2… tentatively, at least</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159933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1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1" y="3337024"/>
            <a:ext cx="11050828" cy="4062651"/>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Power Query data profiling</a:t>
            </a:r>
          </a:p>
          <a:p>
            <a:pPr marL="857250" indent="-857250">
              <a:buFont typeface="Arial" panose="020B0604020202020204" pitchFamily="34" charset="0"/>
              <a:buChar char="•"/>
            </a:pPr>
            <a:r>
              <a:rPr lang="en-US" sz="4400" spc="30" dirty="0">
                <a:solidFill>
                  <a:srgbClr val="000000"/>
                </a:solidFill>
                <a:latin typeface="Gidole"/>
              </a:rPr>
              <a:t>PivotChart visualizing</a:t>
            </a:r>
          </a:p>
          <a:p>
            <a:pPr marL="857250" indent="-857250">
              <a:buFont typeface="Arial" panose="020B0604020202020204" pitchFamily="34" charset="0"/>
              <a:buChar char="•"/>
            </a:pPr>
            <a:r>
              <a:rPr lang="en-US" sz="4400" spc="30" dirty="0">
                <a:solidFill>
                  <a:srgbClr val="000000"/>
                </a:solidFill>
                <a:latin typeface="Gidole"/>
              </a:rPr>
              <a:t>Dynamic arrays for ad-hoc analysis</a:t>
            </a:r>
          </a:p>
          <a:p>
            <a:pPr marL="857250" indent="-857250">
              <a:buFont typeface="Arial" panose="020B0604020202020204" pitchFamily="34" charset="0"/>
              <a:buChar char="•"/>
            </a:pPr>
            <a:r>
              <a:rPr lang="en-US" sz="4400" spc="30" dirty="0">
                <a:solidFill>
                  <a:srgbClr val="000000"/>
                </a:solidFill>
                <a:latin typeface="Gidole"/>
              </a:rPr>
              <a:t>Foundations of exploratory data analysis</a:t>
            </a:r>
          </a:p>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a:t>
            </a:r>
          </a:p>
        </p:txBody>
      </p:sp>
    </p:spTree>
    <p:extLst>
      <p:ext uri="{BB962C8B-B14F-4D97-AF65-F5344CB8AC3E}">
        <p14:creationId xmlns:p14="http://schemas.microsoft.com/office/powerpoint/2010/main" val="1414752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Python functions for Excel with </a:t>
            </a:r>
            <a:r>
              <a:rPr lang="en-US" sz="9900" b="1" dirty="0" err="1">
                <a:solidFill>
                  <a:schemeClr val="bg1"/>
                </a:solidFill>
                <a:latin typeface="Consolas" panose="020B0609020204030204" pitchFamily="49" charset="0"/>
              </a:rPr>
              <a:t>xlwings</a:t>
            </a:r>
            <a:endParaRPr lang="en-US" sz="99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73160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err="1">
                <a:latin typeface="Aliens &amp; cows" panose="00000500000000000000" pitchFamily="2" charset="0"/>
              </a:rPr>
              <a:t>Xl</a:t>
            </a:r>
            <a:r>
              <a:rPr lang="en-US" sz="8100" dirty="0">
                <a:latin typeface="Aliens &amp; cows" panose="00000500000000000000" pitchFamily="2" charset="0"/>
              </a:rPr>
              <a:t> is given wings</a:t>
            </a:r>
          </a:p>
        </p:txBody>
      </p:sp>
      <p:sp>
        <p:nvSpPr>
          <p:cNvPr id="12" name="TextBox 11">
            <a:extLst>
              <a:ext uri="{FF2B5EF4-FFF2-40B4-BE49-F238E27FC236}">
                <a16:creationId xmlns:a16="http://schemas.microsoft.com/office/drawing/2014/main" id="{09FC8A81-5E93-4286-A4C8-9890763FBE22}"/>
              </a:ext>
            </a:extLst>
          </p:cNvPr>
          <p:cNvSpPr txBox="1"/>
          <p:nvPr/>
        </p:nvSpPr>
        <p:spPr>
          <a:xfrm>
            <a:off x="9425266" y="3674319"/>
            <a:ext cx="8266640" cy="2677656"/>
          </a:xfrm>
          <a:prstGeom prst="rect">
            <a:avLst/>
          </a:prstGeom>
          <a:noFill/>
        </p:spPr>
        <p:txBody>
          <a:bodyPr wrap="square" rtlCol="0">
            <a:spAutoFit/>
          </a:bodyPr>
          <a:lstStyle/>
          <a:p>
            <a:pPr marL="428625" indent="-428625">
              <a:buFont typeface="Arial" panose="020B0604020202020204" pitchFamily="34" charset="0"/>
              <a:buChar char="•"/>
            </a:pPr>
            <a:r>
              <a:rPr lang="en-US" sz="4200" dirty="0">
                <a:latin typeface="Gidole" panose="020B0604020202020204" charset="0"/>
              </a:rPr>
              <a:t>Automate Excel reports</a:t>
            </a:r>
          </a:p>
          <a:p>
            <a:pPr marL="428625" indent="-428625">
              <a:buFont typeface="Arial" panose="020B0604020202020204" pitchFamily="34" charset="0"/>
              <a:buChar char="•"/>
            </a:pPr>
            <a:r>
              <a:rPr lang="en-US" sz="4200" dirty="0">
                <a:latin typeface="Gidole" panose="020B0604020202020204" charset="0"/>
              </a:rPr>
              <a:t>Call Python from Excel</a:t>
            </a:r>
          </a:p>
          <a:p>
            <a:pPr marL="428625" indent="-428625">
              <a:buFont typeface="Arial" panose="020B0604020202020204" pitchFamily="34" charset="0"/>
              <a:buChar char="•"/>
            </a:pPr>
            <a:r>
              <a:rPr lang="en-US" sz="4200" dirty="0">
                <a:latin typeface="Gidole" panose="020B0604020202020204" charset="0"/>
              </a:rPr>
              <a:t>Expose workbook as API</a:t>
            </a:r>
          </a:p>
          <a:p>
            <a:pPr marL="428625" indent="-428625">
              <a:buFont typeface="Arial" panose="020B0604020202020204" pitchFamily="34" charset="0"/>
              <a:buChar char="•"/>
            </a:pPr>
            <a:r>
              <a:rPr lang="en-US" sz="4200" dirty="0">
                <a:solidFill>
                  <a:srgbClr val="CF3338"/>
                </a:solidFill>
                <a:latin typeface="Gidole" panose="020B0604020202020204" charset="0"/>
              </a:rPr>
              <a:t>Write user-defined functions</a:t>
            </a:r>
          </a:p>
        </p:txBody>
      </p:sp>
      <p:pic>
        <p:nvPicPr>
          <p:cNvPr id="9" name="Picture 8">
            <a:extLst>
              <a:ext uri="{FF2B5EF4-FFF2-40B4-BE49-F238E27FC236}">
                <a16:creationId xmlns:a16="http://schemas.microsoft.com/office/drawing/2014/main" id="{8F9816FC-4EA7-476A-9298-9CFEAEC9357D}"/>
              </a:ext>
            </a:extLst>
          </p:cNvPr>
          <p:cNvPicPr>
            <a:picLocks noChangeAspect="1"/>
          </p:cNvPicPr>
          <p:nvPr/>
        </p:nvPicPr>
        <p:blipFill>
          <a:blip r:embed="rId4"/>
          <a:stretch>
            <a:fillRect/>
          </a:stretch>
        </p:blipFill>
        <p:spPr>
          <a:xfrm>
            <a:off x="384630" y="4320133"/>
            <a:ext cx="7623513" cy="3735848"/>
          </a:xfrm>
          <a:prstGeom prst="rect">
            <a:avLst/>
          </a:prstGeom>
        </p:spPr>
      </p:pic>
    </p:spTree>
    <p:extLst>
      <p:ext uri="{BB962C8B-B14F-4D97-AF65-F5344CB8AC3E}">
        <p14:creationId xmlns:p14="http://schemas.microsoft.com/office/powerpoint/2010/main" val="3814117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7171045" cy="1338828"/>
          </a:xfrm>
          <a:prstGeom prst="rect">
            <a:avLst/>
          </a:prstGeom>
          <a:noFill/>
        </p:spPr>
        <p:txBody>
          <a:bodyPr wrap="square" rtlCol="0">
            <a:spAutoFit/>
          </a:bodyPr>
          <a:lstStyle/>
          <a:p>
            <a:r>
              <a:rPr lang="en-US" sz="8100" dirty="0">
                <a:latin typeface="Aliens &amp; cows" panose="00000500000000000000" pitchFamily="2" charset="0"/>
              </a:rPr>
              <a:t>You know functions</a:t>
            </a:r>
          </a:p>
        </p:txBody>
      </p:sp>
      <p:pic>
        <p:nvPicPr>
          <p:cNvPr id="1026" name="Picture 2" descr="Basic Functions of a Computer Explained">
            <a:extLst>
              <a:ext uri="{FF2B5EF4-FFF2-40B4-BE49-F238E27FC236}">
                <a16:creationId xmlns:a16="http://schemas.microsoft.com/office/drawing/2014/main" id="{FD0F2AE7-E066-44DB-8670-C0EB5F2E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05" y="2058500"/>
            <a:ext cx="9976565" cy="45950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12321B-CD66-4C18-B90C-9F4EE34300BA}"/>
              </a:ext>
            </a:extLst>
          </p:cNvPr>
          <p:cNvSpPr txBox="1"/>
          <p:nvPr/>
        </p:nvSpPr>
        <p:spPr>
          <a:xfrm>
            <a:off x="1" y="8731923"/>
            <a:ext cx="14987570" cy="1338828"/>
          </a:xfrm>
          <a:prstGeom prst="rect">
            <a:avLst/>
          </a:prstGeom>
          <a:noFill/>
        </p:spPr>
        <p:txBody>
          <a:bodyPr wrap="square">
            <a:spAutoFit/>
          </a:bodyPr>
          <a:lstStyle/>
          <a:p>
            <a:r>
              <a:rPr lang="en-US" sz="2700" dirty="0">
                <a:hlinkClick r:id="rId5"/>
              </a:rPr>
              <a:t>https://www.computernetworkingnotes.com/networking-tutorials/basic-functions-of-a-computer-explained.html</a:t>
            </a:r>
            <a:endParaRPr lang="en-US" sz="2700" dirty="0"/>
          </a:p>
          <a:p>
            <a:r>
              <a:rPr lang="en-US" sz="2700" dirty="0">
                <a:hlinkClick r:id="rId6"/>
              </a:rPr>
              <a:t>https://bham-carpentries.github.io/2018-12-17-bham_python-novice-inflammation/09-func/index.html</a:t>
            </a:r>
            <a:r>
              <a:rPr lang="en-US" sz="2700" dirty="0"/>
              <a:t> </a:t>
            </a:r>
          </a:p>
        </p:txBody>
      </p:sp>
      <p:pic>
        <p:nvPicPr>
          <p:cNvPr id="13" name="Picture 12">
            <a:extLst>
              <a:ext uri="{FF2B5EF4-FFF2-40B4-BE49-F238E27FC236}">
                <a16:creationId xmlns:a16="http://schemas.microsoft.com/office/drawing/2014/main" id="{A1327195-506F-4708-BDD0-3DE469DF2B98}"/>
              </a:ext>
            </a:extLst>
          </p:cNvPr>
          <p:cNvPicPr>
            <a:picLocks noChangeAspect="1"/>
          </p:cNvPicPr>
          <p:nvPr/>
        </p:nvPicPr>
        <p:blipFill>
          <a:blip r:embed="rId7"/>
          <a:stretch>
            <a:fillRect/>
          </a:stretch>
        </p:blipFill>
        <p:spPr>
          <a:xfrm>
            <a:off x="8170253" y="4445635"/>
            <a:ext cx="8703857" cy="4052288"/>
          </a:xfrm>
          <a:prstGeom prst="rect">
            <a:avLst/>
          </a:prstGeom>
        </p:spPr>
      </p:pic>
    </p:spTree>
    <p:extLst>
      <p:ext uri="{BB962C8B-B14F-4D97-AF65-F5344CB8AC3E}">
        <p14:creationId xmlns:p14="http://schemas.microsoft.com/office/powerpoint/2010/main" val="1173132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1384995"/>
          </a:xfrm>
          <a:prstGeom prst="rect">
            <a:avLst/>
          </a:prstGeom>
          <a:noFill/>
        </p:spPr>
        <p:txBody>
          <a:bodyPr wrap="square" rtlCol="0">
            <a:spAutoFit/>
          </a:bodyPr>
          <a:lstStyle/>
          <a:p>
            <a:r>
              <a:rPr lang="en-US" sz="4200" b="1" dirty="0">
                <a:solidFill>
                  <a:srgbClr val="CF3338"/>
                </a:solidFill>
                <a:latin typeface="Pragmatica" pitchFamily="2" charset="0"/>
              </a:rPr>
              <a:t>Python functions in Excel – your new macro workbook</a:t>
            </a:r>
            <a:endParaRPr lang="en-US" sz="4200" b="1" dirty="0">
              <a:solidFill>
                <a:srgbClr val="CF3338"/>
              </a:solidFill>
              <a:latin typeface="Consolas" panose="020B0609020204030204" pitchFamily="49" charset="0"/>
            </a:endParaRPr>
          </a:p>
        </p:txBody>
      </p:sp>
      <p:sp>
        <p:nvSpPr>
          <p:cNvPr id="7" name="TextBox 6">
            <a:extLst>
              <a:ext uri="{FF2B5EF4-FFF2-40B4-BE49-F238E27FC236}">
                <a16:creationId xmlns:a16="http://schemas.microsoft.com/office/drawing/2014/main" id="{855BC584-A237-4C91-9DAB-ADA80256CAC8}"/>
              </a:ext>
            </a:extLst>
          </p:cNvPr>
          <p:cNvSpPr txBox="1"/>
          <p:nvPr/>
        </p:nvSpPr>
        <p:spPr>
          <a:xfrm>
            <a:off x="237281" y="2169826"/>
            <a:ext cx="8906720" cy="3323987"/>
          </a:xfrm>
          <a:prstGeom prst="rect">
            <a:avLst/>
          </a:prstGeom>
          <a:noFill/>
        </p:spPr>
        <p:txBody>
          <a:bodyPr wrap="square" rtlCol="0">
            <a:spAutoFit/>
          </a:bodyPr>
          <a:lstStyle/>
          <a:p>
            <a:r>
              <a:rPr lang="en-US" sz="4200" b="1" dirty="0">
                <a:solidFill>
                  <a:srgbClr val="CF3338"/>
                </a:solidFill>
              </a:rPr>
              <a:t>From a blank workbook:</a:t>
            </a:r>
          </a:p>
          <a:p>
            <a:endParaRPr lang="en-US" sz="4200" b="1" dirty="0">
              <a:solidFill>
                <a:srgbClr val="CF3338"/>
              </a:solidFill>
            </a:endParaRPr>
          </a:p>
          <a:p>
            <a:pPr marL="771525" indent="-771525">
              <a:buFont typeface="Arial" panose="020B0604020202020204" pitchFamily="34" charset="0"/>
              <a:buChar char="•"/>
            </a:pPr>
            <a:r>
              <a:rPr lang="en-US" sz="4200" b="1" dirty="0">
                <a:solidFill>
                  <a:srgbClr val="CF3338"/>
                </a:solidFill>
              </a:rPr>
              <a:t>Set up </a:t>
            </a:r>
            <a:r>
              <a:rPr lang="en-US" sz="4200" b="1" dirty="0" err="1">
                <a:solidFill>
                  <a:srgbClr val="CF3338"/>
                </a:solidFill>
              </a:rPr>
              <a:t>xlwings</a:t>
            </a:r>
            <a:r>
              <a:rPr lang="en-US" sz="4200" b="1" dirty="0">
                <a:solidFill>
                  <a:srgbClr val="CF3338"/>
                </a:solidFill>
              </a:rPr>
              <a:t> add-in</a:t>
            </a:r>
          </a:p>
          <a:p>
            <a:pPr marL="771525" indent="-771525">
              <a:buFont typeface="Arial" panose="020B0604020202020204" pitchFamily="34" charset="0"/>
              <a:buChar char="•"/>
            </a:pPr>
            <a:r>
              <a:rPr lang="en-US" sz="4200" b="1" dirty="0">
                <a:solidFill>
                  <a:srgbClr val="CF3338"/>
                </a:solidFill>
              </a:rPr>
              <a:t>Define and test Python functions in Excel</a:t>
            </a:r>
          </a:p>
        </p:txBody>
      </p:sp>
    </p:spTree>
    <p:extLst>
      <p:ext uri="{BB962C8B-B14F-4D97-AF65-F5344CB8AC3E}">
        <p14:creationId xmlns:p14="http://schemas.microsoft.com/office/powerpoint/2010/main" val="3528398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5867401" y="264557"/>
            <a:ext cx="11391900" cy="2308324"/>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FOUNDATIONS OF DATA SCIENCE</a:t>
            </a:r>
          </a:p>
        </p:txBody>
      </p:sp>
    </p:spTree>
    <p:extLst>
      <p:ext uri="{BB962C8B-B14F-4D97-AF65-F5344CB8AC3E}">
        <p14:creationId xmlns:p14="http://schemas.microsoft.com/office/powerpoint/2010/main" val="566794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7687509" cy="5129475"/>
          </a:xfrm>
          <a:prstGeom prst="rect">
            <a:avLst/>
          </a:prstGeom>
        </p:spPr>
      </p:pic>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4"/>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1154162"/>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STATROULETTE</a:t>
            </a:r>
          </a:p>
        </p:txBody>
      </p:sp>
      <p:sp>
        <p:nvSpPr>
          <p:cNvPr id="10" name="TextBox 10"/>
          <p:cNvSpPr txBox="1"/>
          <p:nvPr/>
        </p:nvSpPr>
        <p:spPr>
          <a:xfrm>
            <a:off x="5728519" y="5938707"/>
            <a:ext cx="11374956" cy="1102866"/>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Let’s simulate a game of roulette in Excel</a:t>
            </a:r>
          </a:p>
        </p:txBody>
      </p:sp>
    </p:spTree>
    <p:extLst>
      <p:ext uri="{BB962C8B-B14F-4D97-AF65-F5344CB8AC3E}">
        <p14:creationId xmlns:p14="http://schemas.microsoft.com/office/powerpoint/2010/main" val="2315162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923330"/>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a:t>
            </a:r>
          </a:p>
        </p:txBody>
      </p:sp>
    </p:spTree>
    <p:extLst>
      <p:ext uri="{BB962C8B-B14F-4D97-AF65-F5344CB8AC3E}">
        <p14:creationId xmlns:p14="http://schemas.microsoft.com/office/powerpoint/2010/main" val="3469231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Simulate 500 rounds of a roulette spin using </a:t>
            </a:r>
            <a:r>
              <a:rPr lang="en-US" sz="3000" dirty="0">
                <a:solidFill>
                  <a:srgbClr val="000000"/>
                </a:solidFill>
                <a:latin typeface="Roboto Mono" pitchFamily="2" charset="0"/>
                <a:ea typeface="Roboto Mono" pitchFamily="2" charset="0"/>
              </a:rPr>
              <a:t>RANDBETWEEN(0,36)</a:t>
            </a:r>
            <a:r>
              <a:rPr lang="en-US" sz="3000" dirty="0">
                <a:solidFill>
                  <a:srgbClr val="000000"/>
                </a:solidFill>
                <a:latin typeface="Gidole" panose="020B0604020202020204" charset="0"/>
              </a:rPr>
              <a:t> </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resulting frequency distribution using a histogram</a:t>
            </a:r>
          </a:p>
          <a:p>
            <a:pPr marL="803910" lvl="1" indent="-457200">
              <a:buFont typeface="Arial" panose="020B0604020202020204" pitchFamily="34" charset="0"/>
              <a:buChar char="•"/>
            </a:pPr>
            <a:r>
              <a:rPr lang="en-US" sz="3000" dirty="0">
                <a:solidFill>
                  <a:srgbClr val="000000"/>
                </a:solidFill>
                <a:latin typeface="Gidole" panose="020B0604020202020204" charset="0"/>
              </a:rPr>
              <a:t>Hit </a:t>
            </a:r>
            <a:r>
              <a:rPr lang="en-US" sz="3000" dirty="0">
                <a:solidFill>
                  <a:srgbClr val="000000"/>
                </a:solidFill>
                <a:latin typeface="Roboto Mono" pitchFamily="2" charset="0"/>
                <a:ea typeface="Roboto Mono" pitchFamily="2" charset="0"/>
              </a:rPr>
              <a:t>F9</a:t>
            </a:r>
            <a:r>
              <a:rPr lang="en-US" sz="3000" dirty="0">
                <a:solidFill>
                  <a:srgbClr val="000000"/>
                </a:solidFill>
                <a:latin typeface="Gidole" panose="020B0604020202020204" charset="0"/>
              </a:rPr>
              <a:t> while in your workbook. What happens? </a:t>
            </a:r>
          </a:p>
        </p:txBody>
      </p:sp>
    </p:spTree>
    <p:extLst>
      <p:ext uri="{BB962C8B-B14F-4D97-AF65-F5344CB8AC3E}">
        <p14:creationId xmlns:p14="http://schemas.microsoft.com/office/powerpoint/2010/main" val="3397961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308324"/>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Gidole" panose="020B0604020202020204" charset="0"/>
              </a:rPr>
              <a:t>Now, simulate a roulette spin 100 times. </a:t>
            </a:r>
          </a:p>
          <a:p>
            <a:pPr marL="803910" lvl="1" indent="-457200">
              <a:buFont typeface="Arial" panose="020B0604020202020204" pitchFamily="34" charset="0"/>
              <a:buChar char="•"/>
            </a:pPr>
            <a:r>
              <a:rPr lang="en-US" sz="3000" dirty="0">
                <a:solidFill>
                  <a:srgbClr val="000000"/>
                </a:solidFill>
                <a:latin typeface="Gidole" panose="020B0604020202020204" charset="0"/>
              </a:rPr>
              <a:t>Take the average spin.</a:t>
            </a:r>
          </a:p>
          <a:p>
            <a:pPr marL="803910" lvl="1" indent="-457200">
              <a:buFont typeface="Arial" panose="020B0604020202020204" pitchFamily="34" charset="0"/>
              <a:buChar char="•"/>
            </a:pPr>
            <a:r>
              <a:rPr lang="en-US" sz="3000" dirty="0">
                <a:solidFill>
                  <a:srgbClr val="000000"/>
                </a:solidFill>
                <a:latin typeface="Gidole" panose="020B0604020202020204" charset="0"/>
              </a:rPr>
              <a:t>Do this 500 times.</a:t>
            </a:r>
          </a:p>
          <a:p>
            <a:pPr marL="803910" lvl="1" indent="-457200">
              <a:buFont typeface="Arial" panose="020B0604020202020204" pitchFamily="34" charset="0"/>
              <a:buChar char="•"/>
            </a:pPr>
            <a:r>
              <a:rPr lang="en-US" sz="3000" dirty="0">
                <a:solidFill>
                  <a:srgbClr val="000000"/>
                </a:solidFill>
                <a:latin typeface="Gidole" panose="020B0604020202020204" charset="0"/>
              </a:rPr>
              <a:t>Plot the distribution of sample means</a:t>
            </a:r>
          </a:p>
          <a:p>
            <a:pPr marL="803910" lvl="1" indent="-457200">
              <a:buFont typeface="Arial" panose="020B0604020202020204" pitchFamily="34" charset="0"/>
              <a:buChar char="•"/>
            </a:pPr>
            <a:r>
              <a:rPr lang="en-US" sz="3000" dirty="0">
                <a:solidFill>
                  <a:srgbClr val="000000"/>
                </a:solidFill>
                <a:latin typeface="Gidole" panose="020B0604020202020204" charset="0"/>
              </a:rPr>
              <a:t>Solution: </a:t>
            </a:r>
            <a:r>
              <a:rPr lang="en-US" sz="3000" dirty="0">
                <a:solidFill>
                  <a:srgbClr val="000000"/>
                </a:solidFill>
                <a:latin typeface="Consolas" panose="020B0609020204030204" pitchFamily="49" charset="0"/>
              </a:rPr>
              <a:t>stat-roulette.xlsx</a:t>
            </a:r>
          </a:p>
        </p:txBody>
      </p:sp>
    </p:spTree>
    <p:extLst>
      <p:ext uri="{BB962C8B-B14F-4D97-AF65-F5344CB8AC3E}">
        <p14:creationId xmlns:p14="http://schemas.microsoft.com/office/powerpoint/2010/main" val="864626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757165"/>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Central limit theorem</a:t>
            </a:r>
            <a:r>
              <a:rPr lang="en-US" sz="4800" b="1" spc="179" dirty="0">
                <a:solidFill>
                  <a:srgbClr val="F2F0F4"/>
                </a:solidFill>
                <a:latin typeface="Gidole Bold"/>
              </a:rPr>
              <a:t>: the sampling distribution of the mean of any independent, random variable will be normal or nearly normal, </a:t>
            </a:r>
            <a:r>
              <a:rPr lang="en-US" sz="4800" b="1" i="1" spc="179" dirty="0">
                <a:solidFill>
                  <a:srgbClr val="F2F0F4"/>
                </a:solidFill>
                <a:latin typeface="Gidole Bold"/>
              </a:rPr>
              <a:t>if the sample size is large enough.</a:t>
            </a: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224629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DAY 2 OBJECTIVES</a:t>
            </a:r>
          </a:p>
        </p:txBody>
      </p:sp>
      <p:sp>
        <p:nvSpPr>
          <p:cNvPr id="9" name="TextBox 9"/>
          <p:cNvSpPr txBox="1"/>
          <p:nvPr/>
        </p:nvSpPr>
        <p:spPr>
          <a:xfrm rot="-5400000">
            <a:off x="-1476249" y="6848349"/>
            <a:ext cx="44196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112470" y="3337024"/>
            <a:ext cx="12594129" cy="3385542"/>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4400" spc="30" dirty="0">
                <a:solidFill>
                  <a:srgbClr val="000000"/>
                </a:solidFill>
                <a:latin typeface="Gidole"/>
              </a:rPr>
              <a:t>Automating Excel analysis &amp; reporting with Python continued</a:t>
            </a:r>
          </a:p>
          <a:p>
            <a:pPr marL="857250" indent="-857250">
              <a:buFont typeface="Arial" panose="020B0604020202020204" pitchFamily="34" charset="0"/>
              <a:buChar char="•"/>
            </a:pPr>
            <a:r>
              <a:rPr lang="en-US" sz="4400" spc="30" dirty="0">
                <a:solidFill>
                  <a:srgbClr val="000000"/>
                </a:solidFill>
                <a:latin typeface="Gidole"/>
              </a:rPr>
              <a:t>Foundations of data science in Excel</a:t>
            </a:r>
          </a:p>
          <a:p>
            <a:pPr marL="857250" indent="-857250">
              <a:buFont typeface="Arial" panose="020B0604020202020204" pitchFamily="34" charset="0"/>
              <a:buChar char="•"/>
            </a:pPr>
            <a:r>
              <a:rPr lang="en-US" sz="4400" spc="30" dirty="0">
                <a:solidFill>
                  <a:srgbClr val="000000"/>
                </a:solidFill>
                <a:latin typeface="Gidole"/>
              </a:rPr>
              <a:t>Predictive analytics &amp; the future of Excel</a:t>
            </a:r>
          </a:p>
          <a:p>
            <a:pPr marL="857250" indent="-857250">
              <a:buFont typeface="Arial" panose="020B0604020202020204" pitchFamily="34" charset="0"/>
              <a:buChar char="•"/>
            </a:pPr>
            <a:endParaRPr lang="en-US" sz="4400" spc="30" dirty="0">
              <a:solidFill>
                <a:srgbClr val="000000"/>
              </a:solidFill>
              <a:latin typeface="Gidole"/>
            </a:endParaRPr>
          </a:p>
        </p:txBody>
      </p:sp>
    </p:spTree>
    <p:extLst>
      <p:ext uri="{BB962C8B-B14F-4D97-AF65-F5344CB8AC3E}">
        <p14:creationId xmlns:p14="http://schemas.microsoft.com/office/powerpoint/2010/main" val="1330497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How “large enough” is large enough? </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123658"/>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a:latin typeface="Gidole" panose="020B0604020202020204" charset="0"/>
              </a:rPr>
              <a:t>N = 30? 60? 100?</a:t>
            </a:r>
          </a:p>
          <a:p>
            <a:pPr marL="1028700" lvl="1" indent="-571500">
              <a:buFont typeface="Arial" panose="020B0604020202020204" pitchFamily="34" charset="0"/>
              <a:buChar char="•"/>
            </a:pPr>
            <a:r>
              <a:rPr lang="en-US" sz="4400" dirty="0">
                <a:latin typeface="Gidole" panose="020B0604020202020204" charset="0"/>
              </a:rPr>
              <a:t>It depends on how “normal” your sample is</a:t>
            </a:r>
            <a:endParaRPr lang="en-US" sz="4400" i="1" dirty="0">
              <a:latin typeface="Gidole" panose="020B0604020202020204" charset="0"/>
            </a:endParaRPr>
          </a:p>
        </p:txBody>
      </p:sp>
    </p:spTree>
    <p:extLst>
      <p:ext uri="{BB962C8B-B14F-4D97-AF65-F5344CB8AC3E}">
        <p14:creationId xmlns:p14="http://schemas.microsoft.com/office/powerpoint/2010/main" val="789693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MEET ME IN THE MIDDLE</a:t>
            </a:r>
          </a:p>
        </p:txBody>
      </p:sp>
      <p:sp>
        <p:nvSpPr>
          <p:cNvPr id="10" name="TextBox 10"/>
          <p:cNvSpPr txBox="1"/>
          <p:nvPr/>
        </p:nvSpPr>
        <p:spPr>
          <a:xfrm>
            <a:off x="5728519" y="5938707"/>
            <a:ext cx="11374956" cy="2205732"/>
          </a:xfrm>
          <a:prstGeom prst="rect">
            <a:avLst/>
          </a:prstGeom>
        </p:spPr>
        <p:txBody>
          <a:bodyPr wrap="square" lIns="0" tIns="0" rIns="0" bIns="0" rtlCol="0" anchor="t">
            <a:spAutoFit/>
          </a:bodyPr>
          <a:lstStyle/>
          <a:p>
            <a:pPr marL="868680" lvl="1" indent="-571500">
              <a:lnSpc>
                <a:spcPts val="4320"/>
              </a:lnSpc>
              <a:buFont typeface="Arial" panose="020B0604020202020204" pitchFamily="34" charset="0"/>
              <a:buChar char="•"/>
            </a:pPr>
            <a:r>
              <a:rPr lang="en-US" sz="3600" b="1" spc="179" dirty="0">
                <a:solidFill>
                  <a:srgbClr val="F2F0F4"/>
                </a:solidFill>
                <a:latin typeface="Gidole Bold"/>
              </a:rPr>
              <a:t>A roulette wheel returns values between 0 and 36.</a:t>
            </a:r>
          </a:p>
          <a:p>
            <a:pPr marL="868680" lvl="1" indent="-571500">
              <a:lnSpc>
                <a:spcPts val="4320"/>
              </a:lnSpc>
              <a:buFont typeface="Arial" panose="020B0604020202020204" pitchFamily="34" charset="0"/>
              <a:buChar char="•"/>
            </a:pPr>
            <a:r>
              <a:rPr lang="en-US" sz="3600" b="1" spc="179" dirty="0">
                <a:solidFill>
                  <a:srgbClr val="F2F0F4"/>
                </a:solidFill>
                <a:latin typeface="Gidole Bold"/>
              </a:rPr>
              <a:t>What is the average roulette spin given more and more spins?</a:t>
            </a:r>
          </a:p>
        </p:txBody>
      </p:sp>
      <p:pic>
        <p:nvPicPr>
          <p:cNvPr id="1026" name="Picture 2" descr="photo of train">
            <a:extLst>
              <a:ext uri="{FF2B5EF4-FFF2-40B4-BE49-F238E27FC236}">
                <a16:creationId xmlns:a16="http://schemas.microsoft.com/office/drawing/2014/main" id="{31AD1976-6B6C-448A-A99C-7FD6247B0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 y="-11588"/>
            <a:ext cx="7696200" cy="51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71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461665"/>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000" dirty="0">
                <a:solidFill>
                  <a:srgbClr val="000000"/>
                </a:solidFill>
                <a:latin typeface="Consolas" panose="020B0609020204030204" pitchFamily="49" charset="0"/>
              </a:rPr>
              <a:t>large-numbers.xlsx</a:t>
            </a:r>
          </a:p>
        </p:txBody>
      </p:sp>
    </p:spTree>
    <p:extLst>
      <p:ext uri="{BB962C8B-B14F-4D97-AF65-F5344CB8AC3E}">
        <p14:creationId xmlns:p14="http://schemas.microsoft.com/office/powerpoint/2010/main" val="37022514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8427327" y="836057"/>
            <a:ext cx="8831973" cy="2308324"/>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MAGIC… OR STATISTICS?</a:t>
            </a:r>
          </a:p>
        </p:txBody>
      </p:sp>
      <p:sp>
        <p:nvSpPr>
          <p:cNvPr id="10" name="TextBox 10"/>
          <p:cNvSpPr txBox="1"/>
          <p:nvPr/>
        </p:nvSpPr>
        <p:spPr>
          <a:xfrm>
            <a:off x="5728519" y="5938707"/>
            <a:ext cx="11374956" cy="2205732"/>
          </a:xfrm>
          <a:prstGeom prst="rect">
            <a:avLst/>
          </a:prstGeom>
        </p:spPr>
        <p:txBody>
          <a:bodyPr lIns="0" tIns="0" rIns="0" bIns="0" rtlCol="0" anchor="t">
            <a:spAutoFit/>
          </a:bodyPr>
          <a:lstStyle/>
          <a:p>
            <a:pPr marL="868680" lvl="1" indent="-571500">
              <a:lnSpc>
                <a:spcPts val="4320"/>
              </a:lnSpc>
              <a:buFont typeface="Arial" panose="020B0604020202020204" pitchFamily="34" charset="0"/>
              <a:buChar char="•"/>
            </a:pPr>
            <a:r>
              <a:rPr lang="en-US" sz="4800" b="1" u="sng" spc="179" dirty="0">
                <a:solidFill>
                  <a:srgbClr val="F2F0F4"/>
                </a:solidFill>
                <a:latin typeface="Gidole Bold"/>
              </a:rPr>
              <a:t>Law of large numbers</a:t>
            </a:r>
            <a:r>
              <a:rPr lang="en-US" sz="4800" b="1" spc="179" dirty="0">
                <a:solidFill>
                  <a:srgbClr val="F2F0F4"/>
                </a:solidFill>
                <a:latin typeface="Gidole Bold"/>
              </a:rPr>
              <a:t>: the average of results obtained from trials become closer to the expected value as more trials are performed</a:t>
            </a:r>
            <a:endParaRPr lang="en-US" sz="4800" b="1" i="1" spc="179" dirty="0">
              <a:solidFill>
                <a:srgbClr val="F2F0F4"/>
              </a:solidFill>
              <a:latin typeface="Gidole Bold"/>
            </a:endParaRPr>
          </a:p>
        </p:txBody>
      </p:sp>
      <p:sp>
        <p:nvSpPr>
          <p:cNvPr id="11" name="AutoShape 2" descr="Magic, Conjure, Conjurer, Cylinder, Magic Hat, Wand">
            <a:extLst>
              <a:ext uri="{FF2B5EF4-FFF2-40B4-BE49-F238E27FC236}">
                <a16:creationId xmlns:a16="http://schemas.microsoft.com/office/drawing/2014/main" id="{E679F27A-FD88-4672-B0BC-791C421C635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CDCF8DB7-3864-4286-AF94-A5463F939F2F}"/>
              </a:ext>
            </a:extLst>
          </p:cNvPr>
          <p:cNvPicPr>
            <a:picLocks noChangeAspect="1"/>
          </p:cNvPicPr>
          <p:nvPr/>
        </p:nvPicPr>
        <p:blipFill>
          <a:blip r:embed="rId4"/>
          <a:stretch>
            <a:fillRect/>
          </a:stretch>
        </p:blipFill>
        <p:spPr>
          <a:xfrm>
            <a:off x="-93242" y="0"/>
            <a:ext cx="8994146" cy="5129474"/>
          </a:xfrm>
          <a:prstGeom prst="rect">
            <a:avLst/>
          </a:prstGeom>
        </p:spPr>
      </p:pic>
    </p:spTree>
    <p:extLst>
      <p:ext uri="{BB962C8B-B14F-4D97-AF65-F5344CB8AC3E}">
        <p14:creationId xmlns:p14="http://schemas.microsoft.com/office/powerpoint/2010/main" val="1649330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51147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3405"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358612"/>
          </a:xfrm>
          <a:prstGeom prst="rect">
            <a:avLst/>
          </a:prstGeom>
        </p:spPr>
        <p:txBody>
          <a:bodyPr wrap="square" lIns="0" tIns="0" rIns="0" bIns="0" rtlCol="0" anchor="t">
            <a:spAutoFit/>
          </a:bodyPr>
          <a:lstStyle/>
          <a:p>
            <a:pPr algn="r">
              <a:lnSpc>
                <a:spcPct val="150000"/>
              </a:lnSpc>
            </a:pPr>
            <a:r>
              <a:rPr lang="en-US" sz="4800" spc="375" dirty="0">
                <a:solidFill>
                  <a:srgbClr val="000000"/>
                </a:solidFill>
                <a:latin typeface="League Spartan Bold"/>
              </a:rPr>
              <a:t>HOUSES WITH AIR CONDITIONING ARE BETTER THAN THOSE WITHOUT  </a:t>
            </a: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6" y="-16534"/>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828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HOUSES WITH AIR CONDITIONING </a:t>
            </a:r>
            <a:r>
              <a:rPr lang="en-US" sz="4800" strike="sngStrike" spc="375" dirty="0">
                <a:solidFill>
                  <a:srgbClr val="000000"/>
                </a:solidFill>
                <a:latin typeface="League Spartan Bold"/>
              </a:rPr>
              <a:t>ARE BETTER</a:t>
            </a:r>
            <a:r>
              <a:rPr lang="en-US" sz="4800" spc="375" dirty="0">
                <a:solidFill>
                  <a:srgbClr val="000000"/>
                </a:solidFill>
                <a:latin typeface="League Spartan Bold"/>
              </a:rPr>
              <a:t>  HAVE HIGHER SALES VALUES THAN THOSE WITHOUT</a:t>
            </a:r>
            <a:endParaRPr lang="en-US" sz="48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13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05079"/>
          </a:xfrm>
          <a:prstGeom prst="rect">
            <a:avLst/>
          </a:prstGeom>
        </p:spPr>
        <p:txBody>
          <a:bodyPr wrap="square" lIns="0" tIns="0" rIns="0" bIns="0" rtlCol="0" anchor="t">
            <a:spAutoFit/>
          </a:bodyPr>
          <a:lstStyle/>
          <a:p>
            <a:pPr algn="r">
              <a:lnSpc>
                <a:spcPts val="9000"/>
              </a:lnSpc>
            </a:pPr>
            <a:r>
              <a:rPr lang="en-US" sz="4600" spc="375" dirty="0">
                <a:solidFill>
                  <a:srgbClr val="000000"/>
                </a:solidFill>
                <a:latin typeface="League Spartan Bold"/>
              </a:rPr>
              <a:t>HOUSES WITH AIR CONDITIONING </a:t>
            </a:r>
            <a:r>
              <a:rPr lang="en-US" sz="4600" strike="sngStrike" spc="375" dirty="0">
                <a:solidFill>
                  <a:srgbClr val="000000"/>
                </a:solidFill>
                <a:latin typeface="League Spartan Bold"/>
              </a:rPr>
              <a:t>ARE BETTER</a:t>
            </a:r>
            <a:r>
              <a:rPr lang="en-US" sz="4600" spc="375" dirty="0">
                <a:solidFill>
                  <a:srgbClr val="000000"/>
                </a:solidFill>
                <a:latin typeface="League Spartan Bold"/>
              </a:rPr>
              <a:t>  HAVE HIGHER SALES VALUES THAN THOSE WITHOUT, </a:t>
            </a:r>
            <a:r>
              <a:rPr lang="en-US" sz="4600" i="1" spc="375" dirty="0">
                <a:solidFill>
                  <a:srgbClr val="000000"/>
                </a:solidFill>
                <a:latin typeface="League Spartan Bold"/>
              </a:rPr>
              <a:t>ON AVERAGE</a:t>
            </a:r>
            <a:endParaRPr lang="en-US" sz="46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6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3978012"/>
          </a:xfrm>
          <a:prstGeom prst="rect">
            <a:avLst/>
          </a:prstGeom>
        </p:spPr>
        <p:txBody>
          <a:bodyPr wrap="square" lIns="0" tIns="0" rIns="0" bIns="0" rtlCol="0" anchor="t">
            <a:spAutoFit/>
          </a:bodyPr>
          <a:lstStyle/>
          <a:p>
            <a:pPr algn="r">
              <a:lnSpc>
                <a:spcPct val="150000"/>
              </a:lnSpc>
            </a:pPr>
            <a:r>
              <a:rPr lang="en-US" sz="4400" spc="375" dirty="0">
                <a:solidFill>
                  <a:srgbClr val="000000"/>
                </a:solidFill>
                <a:latin typeface="League Spartan Bold"/>
              </a:rPr>
              <a:t>HOUSES WITH AIR CONDITIONING HAVE HIGHER SALES VALUES THAN THOSE WITHOUT, </a:t>
            </a:r>
            <a:r>
              <a:rPr lang="en-US" sz="4400" i="1" spc="375" dirty="0">
                <a:solidFill>
                  <a:srgbClr val="000000"/>
                </a:solidFill>
                <a:latin typeface="League Spartan Bold"/>
              </a:rPr>
              <a:t>ON AVERAGE, GIVEN THE SAMPLES WE HAVE</a:t>
            </a:r>
            <a:endParaRPr lang="en-US" sz="4400" strike="sngStrike" spc="375" dirty="0">
              <a:solidFill>
                <a:srgbClr val="000000"/>
              </a:solidFill>
              <a:latin typeface="League Spartan Bold"/>
            </a:endParaRPr>
          </a:p>
        </p:txBody>
      </p:sp>
      <p:pic>
        <p:nvPicPr>
          <p:cNvPr id="1026" name="Picture 2" descr="Air Conditioner, Ac, System, Home, Equipment, Hot, Cool">
            <a:extLst>
              <a:ext uri="{FF2B5EF4-FFF2-40B4-BE49-F238E27FC236}">
                <a16:creationId xmlns:a16="http://schemas.microsoft.com/office/drawing/2014/main" id="{16D130A3-2236-4276-83B6-ECF6649C8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1107"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74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0"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5410200" y="264557"/>
            <a:ext cx="11849100" cy="4512774"/>
          </a:xfrm>
          <a:prstGeom prst="rect">
            <a:avLst/>
          </a:prstGeom>
        </p:spPr>
        <p:txBody>
          <a:bodyPr wrap="square" lIns="0" tIns="0" rIns="0" bIns="0" rtlCol="0" anchor="t">
            <a:spAutoFit/>
          </a:bodyPr>
          <a:lstStyle/>
          <a:p>
            <a:pPr algn="r">
              <a:lnSpc>
                <a:spcPts val="9000"/>
              </a:lnSpc>
            </a:pPr>
            <a:r>
              <a:rPr lang="en-US" sz="4800" spc="375" dirty="0">
                <a:solidFill>
                  <a:srgbClr val="000000"/>
                </a:solidFill>
                <a:latin typeface="League Spartan Bold"/>
              </a:rPr>
              <a:t>THE AVERAGE VALUE OF ONE CATEGORY IS HIGHER THAN ANOTHER</a:t>
            </a:r>
          </a:p>
          <a:p>
            <a:pPr algn="r">
              <a:lnSpc>
                <a:spcPts val="9000"/>
              </a:lnSpc>
            </a:pPr>
            <a:r>
              <a:rPr lang="en-US" sz="4800" spc="375" dirty="0">
                <a:solidFill>
                  <a:srgbClr val="000000"/>
                </a:solidFill>
                <a:latin typeface="League Spartan Bold"/>
              </a:rPr>
              <a:t>(</a:t>
            </a:r>
            <a:r>
              <a:rPr lang="en-US" sz="4800" i="1" spc="375" dirty="0">
                <a:solidFill>
                  <a:srgbClr val="000000"/>
                </a:solidFill>
                <a:latin typeface="League Spartan Bold"/>
              </a:rPr>
              <a:t>Independent samples t-test</a:t>
            </a:r>
            <a:r>
              <a:rPr lang="en-US" sz="4800" spc="375" dirty="0">
                <a:solidFill>
                  <a:srgbClr val="000000"/>
                </a:solidFill>
                <a:latin typeface="League Spartan Bold"/>
              </a:rPr>
              <a:t>)</a:t>
            </a:r>
          </a:p>
        </p:txBody>
      </p:sp>
      <p:pic>
        <p:nvPicPr>
          <p:cNvPr id="10" name="Picture 6">
            <a:extLst>
              <a:ext uri="{FF2B5EF4-FFF2-40B4-BE49-F238E27FC236}">
                <a16:creationId xmlns:a16="http://schemas.microsoft.com/office/drawing/2014/main" id="{71AEFCFB-8815-44EB-87A7-E8F34597C24A}"/>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2" descr="Background, Baker, Baking, Cooking, Cuisine, Culinary">
            <a:extLst>
              <a:ext uri="{FF2B5EF4-FFF2-40B4-BE49-F238E27FC236}">
                <a16:creationId xmlns:a16="http://schemas.microsoft.com/office/drawing/2014/main" id="{CE992D61-F27F-4303-9650-FDD4B8148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6477000"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4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11033839" cy="1019510"/>
          </a:xfrm>
          <a:prstGeom prst="rect">
            <a:avLst/>
          </a:prstGeom>
        </p:spPr>
        <p:txBody>
          <a:bodyPr wrap="square" lIns="0" tIns="0" rIns="0" bIns="0" rtlCol="0" anchor="t">
            <a:spAutoFit/>
          </a:bodyPr>
          <a:lstStyle/>
          <a:p>
            <a:pPr>
              <a:lnSpc>
                <a:spcPts val="9000"/>
              </a:lnSpc>
            </a:pPr>
            <a:r>
              <a:rPr lang="en-US" sz="4000" spc="375" dirty="0">
                <a:solidFill>
                  <a:srgbClr val="000000"/>
                </a:solidFill>
                <a:latin typeface="League Spartan Bold"/>
              </a:rPr>
              <a:t>TERMS OF ENGAGEMENT</a:t>
            </a:r>
          </a:p>
        </p:txBody>
      </p:sp>
      <p:sp>
        <p:nvSpPr>
          <p:cNvPr id="9" name="TextBox 9"/>
          <p:cNvSpPr txBox="1"/>
          <p:nvPr/>
        </p:nvSpPr>
        <p:spPr>
          <a:xfrm rot="-5400000">
            <a:off x="-1278255" y="6391149"/>
            <a:ext cx="5334001" cy="400302"/>
          </a:xfrm>
          <a:prstGeom prst="rect">
            <a:avLst/>
          </a:prstGeom>
        </p:spPr>
        <p:txBody>
          <a:bodyPr wrap="square" lIns="0" tIns="0" rIns="0" bIns="0" rtlCol="0" anchor="t">
            <a:spAutoFit/>
          </a:bodyPr>
          <a:lstStyle/>
          <a:p>
            <a:pPr>
              <a:lnSpc>
                <a:spcPts val="3359"/>
              </a:lnSpc>
            </a:pPr>
            <a:r>
              <a:rPr lang="en-US" sz="2400" spc="192" dirty="0">
                <a:solidFill>
                  <a:srgbClr val="000000"/>
                </a:solidFill>
                <a:latin typeface="Gidole"/>
              </a:rPr>
              <a:t>Analytics in Modern Excel</a:t>
            </a:r>
          </a:p>
        </p:txBody>
      </p:sp>
      <p:sp>
        <p:nvSpPr>
          <p:cNvPr id="10" name="TextBox 10"/>
          <p:cNvSpPr txBox="1"/>
          <p:nvPr/>
        </p:nvSpPr>
        <p:spPr>
          <a:xfrm>
            <a:off x="2819400" y="2400300"/>
            <a:ext cx="9243139" cy="4355616"/>
          </a:xfrm>
          <a:prstGeom prst="rect">
            <a:avLst/>
          </a:prstGeom>
        </p:spPr>
        <p:txBody>
          <a:bodyPr wrap="square" lIns="0" tIns="0" rIns="0" bIns="0" rtlCol="0" anchor="t">
            <a:spAutoFit/>
          </a:bodyPr>
          <a:lstStyle/>
          <a:p>
            <a:pPr marL="457200" indent="-457200">
              <a:lnSpc>
                <a:spcPts val="3750"/>
              </a:lnSpc>
              <a:buFont typeface="Arial" panose="020B0604020202020204" pitchFamily="34" charset="0"/>
              <a:buChar char="•"/>
            </a:pPr>
            <a:r>
              <a:rPr lang="en-US" sz="3000" spc="30" dirty="0">
                <a:solidFill>
                  <a:srgbClr val="000000"/>
                </a:solidFill>
                <a:latin typeface="Gidole"/>
              </a:rPr>
              <a:t>Feel free to share the download link with latecomers </a:t>
            </a:r>
            <a:r>
              <a:rPr lang="en-US" sz="3000" spc="30" dirty="0">
                <a:solidFill>
                  <a:srgbClr val="000000"/>
                </a:solidFill>
                <a:latin typeface="Gidole"/>
                <a:sym typeface="Wingdings" panose="05000000000000000000" pitchFamily="2" charset="2"/>
              </a:rPr>
              <a:t> </a:t>
            </a:r>
            <a:br>
              <a:rPr lang="en-US" sz="3000" spc="30" dirty="0">
                <a:solidFill>
                  <a:srgbClr val="000000"/>
                </a:solidFill>
                <a:latin typeface="Gidole"/>
              </a:rPr>
            </a:b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Participation is welcome via the chat (or please ask to be unmuted!)</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Demos work best with 365 on Windows, I cannot guarantee other systems</a:t>
            </a:r>
          </a:p>
          <a:p>
            <a:pPr marL="457200" indent="-457200">
              <a:lnSpc>
                <a:spcPts val="3750"/>
              </a:lnSpc>
              <a:buFont typeface="Arial" panose="020B0604020202020204" pitchFamily="34" charset="0"/>
              <a:buChar char="•"/>
            </a:pPr>
            <a:endParaRPr lang="en-US" sz="30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Recording goes out later today and is up for one week</a:t>
            </a:r>
          </a:p>
        </p:txBody>
      </p:sp>
    </p:spTree>
    <p:extLst>
      <p:ext uri="{BB962C8B-B14F-4D97-AF65-F5344CB8AC3E}">
        <p14:creationId xmlns:p14="http://schemas.microsoft.com/office/powerpoint/2010/main" val="3085225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air conditioning (</a:t>
            </a:r>
            <a:r>
              <a:rPr lang="en-US" sz="3600" dirty="0" err="1">
                <a:solidFill>
                  <a:srgbClr val="000000"/>
                </a:solidFill>
                <a:latin typeface="Roboto Mono" pitchFamily="2" charset="0"/>
                <a:ea typeface="Roboto Mono" pitchFamily="2" charset="0"/>
              </a:rPr>
              <a:t>airco</a:t>
            </a:r>
            <a:r>
              <a:rPr lang="en-US" sz="3600" dirty="0">
                <a:solidFill>
                  <a:srgbClr val="000000"/>
                </a:solidFill>
                <a:latin typeface="Gidole" panose="02000503000000000000" charset="0"/>
              </a:rPr>
              <a:t>)?</a:t>
            </a:r>
          </a:p>
          <a:p>
            <a:pPr marL="1261110" lvl="2" indent="-457200">
              <a:buFont typeface="Arial" panose="020B0604020202020204" pitchFamily="34" charset="0"/>
              <a:buChar char="•"/>
            </a:pPr>
            <a:r>
              <a:rPr lang="en-US" sz="3600" dirty="0">
                <a:solidFill>
                  <a:srgbClr val="000000"/>
                </a:solidFill>
                <a:latin typeface="Gidole" panose="02000503000000000000" charset="0"/>
              </a:rPr>
              <a:t>Find the descriptive statistics and plot the histograms for each category </a:t>
            </a:r>
          </a:p>
        </p:txBody>
      </p:sp>
      <p:pic>
        <p:nvPicPr>
          <p:cNvPr id="2050" name="Picture 2" descr="Wall, Fan, Air Conditioning, Box, Metal, Building">
            <a:extLst>
              <a:ext uri="{FF2B5EF4-FFF2-40B4-BE49-F238E27FC236}">
                <a16:creationId xmlns:a16="http://schemas.microsoft.com/office/drawing/2014/main" id="{0E844ACD-975F-4E34-AE92-D71D245B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483225"/>
            <a:ext cx="914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98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housing-foundations.xlsx</a:t>
            </a:r>
          </a:p>
          <a:p>
            <a:pPr marL="803910" lvl="1" indent="-457200">
              <a:buFont typeface="Arial" panose="020B0604020202020204" pitchFamily="34" charset="0"/>
              <a:buChar char="•"/>
            </a:pPr>
            <a:r>
              <a:rPr lang="en-US" sz="3600" dirty="0">
                <a:solidFill>
                  <a:srgbClr val="000000"/>
                </a:solidFill>
                <a:latin typeface="Gidole" panose="02000503000000000000" charset="0"/>
                <a:ea typeface="Roboto Mono" pitchFamily="2" charset="0"/>
              </a:rPr>
              <a:t>Is there a difference</a:t>
            </a:r>
            <a:r>
              <a:rPr lang="en-US" sz="3600" dirty="0">
                <a:solidFill>
                  <a:srgbClr val="000000"/>
                </a:solidFill>
                <a:latin typeface="Gidole" panose="02000503000000000000" charset="0"/>
              </a:rPr>
              <a:t> in sales price for homes with a full, finished basement (</a:t>
            </a:r>
            <a:r>
              <a:rPr lang="en-US" sz="3600" dirty="0" err="1">
                <a:solidFill>
                  <a:srgbClr val="000000"/>
                </a:solidFill>
                <a:latin typeface="Roboto Mono" pitchFamily="2" charset="0"/>
                <a:ea typeface="Roboto Mono" pitchFamily="2" charset="0"/>
              </a:rPr>
              <a:t>fullbase</a:t>
            </a:r>
            <a:r>
              <a:rPr lang="en-US" sz="3600" dirty="0">
                <a:solidFill>
                  <a:srgbClr val="000000"/>
                </a:solidFill>
                <a:latin typeface="Gidole" panose="02000503000000000000" charset="0"/>
              </a:rPr>
              <a:t>)? </a:t>
            </a:r>
            <a:endParaRPr lang="en-US" sz="3600" dirty="0">
              <a:solidFill>
                <a:srgbClr val="000000"/>
              </a:solidFill>
              <a:latin typeface="Gidole" panose="020B0604020202020204"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rPr>
              <a:t>Save your work – you’ll “build on” it later! </a:t>
            </a:r>
          </a:p>
        </p:txBody>
      </p:sp>
      <p:pic>
        <p:nvPicPr>
          <p:cNvPr id="5122" name="Picture 2" descr="round brown wooden table and chairs under white pendant lamp">
            <a:extLst>
              <a:ext uri="{FF2B5EF4-FFF2-40B4-BE49-F238E27FC236}">
                <a16:creationId xmlns:a16="http://schemas.microsoft.com/office/drawing/2014/main" id="{B2C633EB-C92F-48D4-BCCC-F713C07A5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4600" y="38100"/>
            <a:ext cx="685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2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295400" y="3948942"/>
            <a:ext cx="16116300" cy="2389116"/>
          </a:xfrm>
          <a:prstGeom prst="rect">
            <a:avLst/>
          </a:prstGeom>
        </p:spPr>
        <p:txBody>
          <a:bodyPr wrap="square" lIns="0" tIns="0" rIns="0" bIns="0" rtlCol="0" anchor="t">
            <a:spAutoFit/>
          </a:bodyPr>
          <a:lstStyle/>
          <a:p>
            <a:pPr algn="ctr">
              <a:lnSpc>
                <a:spcPts val="9000"/>
              </a:lnSpc>
            </a:pPr>
            <a:r>
              <a:rPr lang="en-US" sz="9600" spc="375" dirty="0">
                <a:solidFill>
                  <a:srgbClr val="FFFFFF"/>
                </a:solidFill>
                <a:latin typeface="League Spartan Bold"/>
              </a:rPr>
              <a:t>EXPLICIT WARNING:</a:t>
            </a:r>
          </a:p>
          <a:p>
            <a:pPr algn="ctr">
              <a:lnSpc>
                <a:spcPts val="9000"/>
              </a:lnSpc>
            </a:pPr>
            <a:r>
              <a:rPr lang="en-US" sz="9600" spc="375" dirty="0">
                <a:solidFill>
                  <a:srgbClr val="FFFFFF"/>
                </a:solidFill>
                <a:latin typeface="League Spartan Bold"/>
              </a:rPr>
              <a:t>MATH AHEAD</a:t>
            </a:r>
          </a:p>
        </p:txBody>
      </p:sp>
    </p:spTree>
    <p:extLst>
      <p:ext uri="{BB962C8B-B14F-4D97-AF65-F5344CB8AC3E}">
        <p14:creationId xmlns:p14="http://schemas.microsoft.com/office/powerpoint/2010/main" val="245332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B25D3-7D15-44BE-81F2-5AAA99419F97}"/>
              </a:ext>
            </a:extLst>
          </p:cNvPr>
          <p:cNvPicPr>
            <a:picLocks noChangeAspect="1"/>
          </p:cNvPicPr>
          <p:nvPr/>
        </p:nvPicPr>
        <p:blipFill>
          <a:blip r:embed="rId3"/>
          <a:stretch>
            <a:fillRect/>
          </a:stretch>
        </p:blipFill>
        <p:spPr>
          <a:xfrm>
            <a:off x="152400" y="2095500"/>
            <a:ext cx="9453790" cy="6767814"/>
          </a:xfrm>
          <a:prstGeom prst="rect">
            <a:avLst/>
          </a:prstGeom>
        </p:spPr>
      </p:pic>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4"/>
          <a:srcRect b="44190"/>
          <a:stretch>
            <a:fillRect/>
          </a:stretch>
        </p:blipFill>
        <p:spPr>
          <a:xfrm>
            <a:off x="16095120" y="9265255"/>
            <a:ext cx="2013122" cy="823680"/>
          </a:xfrm>
          <a:prstGeom prst="rect">
            <a:avLst/>
          </a:prstGeom>
        </p:spPr>
      </p:pic>
      <p:sp>
        <p:nvSpPr>
          <p:cNvPr id="11" name="TextBox 10">
            <a:extLst>
              <a:ext uri="{FF2B5EF4-FFF2-40B4-BE49-F238E27FC236}">
                <a16:creationId xmlns:a16="http://schemas.microsoft.com/office/drawing/2014/main" id="{D7E3DA17-BDBF-4DA5-A24F-840555E2B3C4}"/>
              </a:ext>
            </a:extLst>
          </p:cNvPr>
          <p:cNvSpPr txBox="1"/>
          <p:nvPr/>
        </p:nvSpPr>
        <p:spPr>
          <a:xfrm>
            <a:off x="2110659" y="419100"/>
            <a:ext cx="15997583" cy="923330"/>
          </a:xfrm>
          <a:prstGeom prst="rect">
            <a:avLst/>
          </a:prstGeom>
          <a:noFill/>
        </p:spPr>
        <p:txBody>
          <a:bodyPr wrap="square" rtlCol="0">
            <a:spAutoFit/>
          </a:bodyPr>
          <a:lstStyle/>
          <a:p>
            <a:pPr algn="ctr"/>
            <a:r>
              <a:rPr lang="en-US" sz="5400" b="1" dirty="0">
                <a:latin typeface="Gidole" panose="02000503000000000000" charset="0"/>
              </a:rPr>
              <a:t>Does the test score exceed the critical value?</a:t>
            </a:r>
          </a:p>
        </p:txBody>
      </p:sp>
      <p:sp>
        <p:nvSpPr>
          <p:cNvPr id="8" name="TextBox 7">
            <a:extLst>
              <a:ext uri="{FF2B5EF4-FFF2-40B4-BE49-F238E27FC236}">
                <a16:creationId xmlns:a16="http://schemas.microsoft.com/office/drawing/2014/main" id="{B291BEA2-F581-41E6-B133-CEDCA0A24912}"/>
              </a:ext>
            </a:extLst>
          </p:cNvPr>
          <p:cNvSpPr txBox="1"/>
          <p:nvPr/>
        </p:nvSpPr>
        <p:spPr>
          <a:xfrm>
            <a:off x="9606190" y="3162300"/>
            <a:ext cx="7234010" cy="5016758"/>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Gidole" panose="020B0604020202020204" charset="0"/>
              </a:rPr>
              <a:t>Yes:  </a:t>
            </a:r>
            <a:r>
              <a:rPr lang="en-US" sz="4000" dirty="0">
                <a:latin typeface="Gidole" panose="020B0604020202020204" charset="0"/>
              </a:rPr>
              <a:t>Reject the null. There is likely to be a significant difference in means.</a:t>
            </a:r>
          </a:p>
          <a:p>
            <a:pPr marL="571500" indent="-571500">
              <a:buFont typeface="Arial" panose="020B0604020202020204" pitchFamily="34" charset="0"/>
              <a:buChar char="•"/>
            </a:pPr>
            <a:r>
              <a:rPr lang="en-US" sz="4000" b="1" dirty="0">
                <a:latin typeface="Gidole" panose="020B0604020202020204" charset="0"/>
              </a:rPr>
              <a:t>No: </a:t>
            </a:r>
            <a:r>
              <a:rPr lang="en-US" sz="4000" dirty="0">
                <a:latin typeface="Gidole" panose="020B0604020202020204" charset="0"/>
              </a:rPr>
              <a:t>Fail to reject the null. There is unlikely to be a significant difference in means.</a:t>
            </a:r>
          </a:p>
          <a:p>
            <a:pPr marL="571500" indent="-571500">
              <a:buFont typeface="Arial" panose="020B0604020202020204" pitchFamily="34" charset="0"/>
              <a:buChar char="•"/>
            </a:pPr>
            <a:endParaRPr lang="en-US" sz="4000" dirty="0">
              <a:latin typeface="Gidole" panose="020B0604020202020204" charset="0"/>
            </a:endParaRPr>
          </a:p>
          <a:p>
            <a:r>
              <a:rPr lang="en-US" sz="4000" i="1" dirty="0">
                <a:latin typeface="Gidole" panose="020B0604020202020204" charset="0"/>
              </a:rPr>
              <a:t>Two-tail t-test</a:t>
            </a:r>
            <a:r>
              <a:rPr lang="en-US" sz="4000" dirty="0">
                <a:latin typeface="Gidole" panose="020B0604020202020204" charset="0"/>
              </a:rPr>
              <a:t> </a:t>
            </a:r>
            <a:endParaRPr lang="en-US" sz="4000" b="1" dirty="0">
              <a:latin typeface="Gidole" panose="020B0604020202020204" charset="0"/>
            </a:endParaRPr>
          </a:p>
        </p:txBody>
      </p:sp>
    </p:spTree>
    <p:extLst>
      <p:ext uri="{BB962C8B-B14F-4D97-AF65-F5344CB8AC3E}">
        <p14:creationId xmlns:p14="http://schemas.microsoft.com/office/powerpoint/2010/main" val="3139893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333302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air conditioning? </a:t>
            </a:r>
          </a:p>
        </p:txBody>
      </p:sp>
    </p:spTree>
    <p:extLst>
      <p:ext uri="{BB962C8B-B14F-4D97-AF65-F5344CB8AC3E}">
        <p14:creationId xmlns:p14="http://schemas.microsoft.com/office/powerpoint/2010/main" val="2090519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5" y="1720934"/>
            <a:ext cx="8239806" cy="276998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housing-inferential.xlsx</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Is there a significant difference in sales price for homes with a full, finished basement? </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Save your results for later! </a:t>
            </a:r>
          </a:p>
        </p:txBody>
      </p:sp>
    </p:spTree>
    <p:extLst>
      <p:ext uri="{BB962C8B-B14F-4D97-AF65-F5344CB8AC3E}">
        <p14:creationId xmlns:p14="http://schemas.microsoft.com/office/powerpoint/2010/main" val="2055734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9535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DEMO -- SUMMARY </a:t>
            </a:r>
          </a:p>
        </p:txBody>
      </p:sp>
      <p:sp>
        <p:nvSpPr>
          <p:cNvPr id="10" name="TextBox 10"/>
          <p:cNvSpPr txBox="1"/>
          <p:nvPr/>
        </p:nvSpPr>
        <p:spPr>
          <a:xfrm>
            <a:off x="1208994" y="1720934"/>
            <a:ext cx="11668805" cy="1107996"/>
          </a:xfrm>
          <a:prstGeom prst="rect">
            <a:avLst/>
          </a:prstGeom>
        </p:spPr>
        <p:txBody>
          <a:bodyPr wrap="square" lIns="0" tIns="0" rIns="0" bIns="0" rtlCol="0" anchor="t">
            <a:spAutoFit/>
          </a:bodyPr>
          <a:lstStyle/>
          <a:p>
            <a:pPr marL="1089660" lvl="1" indent="-742950">
              <a:buAutoNum type="arabicPeriod"/>
            </a:pPr>
            <a:r>
              <a:rPr lang="en-US" sz="3600" dirty="0">
                <a:solidFill>
                  <a:srgbClr val="000000"/>
                </a:solidFill>
                <a:latin typeface="Gidole" panose="020B0604020202020204" charset="0"/>
                <a:ea typeface="Roboto Mono" pitchFamily="2" charset="0"/>
              </a:rPr>
              <a:t>Two-tailed independent samples t-test</a:t>
            </a:r>
          </a:p>
          <a:p>
            <a:pPr marL="1089660" lvl="1" indent="-742950">
              <a:buAutoNum type="arabicPeriod"/>
            </a:pPr>
            <a:r>
              <a:rPr lang="en-US" sz="3600" dirty="0">
                <a:solidFill>
                  <a:srgbClr val="000000"/>
                </a:solidFill>
                <a:latin typeface="Gidole" panose="020B0604020202020204" charset="0"/>
                <a:ea typeface="Roboto Mono" pitchFamily="2" charset="0"/>
              </a:rPr>
              <a:t>95% confidence = critical value of 1.96 = p-value of .05</a:t>
            </a:r>
          </a:p>
        </p:txBody>
      </p:sp>
      <p:pic>
        <p:nvPicPr>
          <p:cNvPr id="5" name="Picture 4">
            <a:extLst>
              <a:ext uri="{FF2B5EF4-FFF2-40B4-BE49-F238E27FC236}">
                <a16:creationId xmlns:a16="http://schemas.microsoft.com/office/drawing/2014/main" id="{2B05D233-9B41-464E-943C-D394F79F8E5E}"/>
              </a:ext>
            </a:extLst>
          </p:cNvPr>
          <p:cNvPicPr>
            <a:picLocks noChangeAspect="1"/>
          </p:cNvPicPr>
          <p:nvPr/>
        </p:nvPicPr>
        <p:blipFill>
          <a:blip r:embed="rId4"/>
          <a:stretch>
            <a:fillRect/>
          </a:stretch>
        </p:blipFill>
        <p:spPr>
          <a:xfrm>
            <a:off x="7467600" y="3542046"/>
            <a:ext cx="9453790" cy="6767814"/>
          </a:xfrm>
          <a:prstGeom prst="rect">
            <a:avLst/>
          </a:prstGeom>
        </p:spPr>
      </p:pic>
      <p:sp>
        <p:nvSpPr>
          <p:cNvPr id="4" name="TextBox 3">
            <a:extLst>
              <a:ext uri="{FF2B5EF4-FFF2-40B4-BE49-F238E27FC236}">
                <a16:creationId xmlns:a16="http://schemas.microsoft.com/office/drawing/2014/main" id="{620A3F1D-98D5-43ED-B619-26680F1396A6}"/>
              </a:ext>
            </a:extLst>
          </p:cNvPr>
          <p:cNvSpPr txBox="1"/>
          <p:nvPr/>
        </p:nvSpPr>
        <p:spPr>
          <a:xfrm>
            <a:off x="84201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
        <p:nvSpPr>
          <p:cNvPr id="11" name="TextBox 10">
            <a:extLst>
              <a:ext uri="{FF2B5EF4-FFF2-40B4-BE49-F238E27FC236}">
                <a16:creationId xmlns:a16="http://schemas.microsoft.com/office/drawing/2014/main" id="{D2045E90-8823-4DEC-96B0-4F08C58296D4}"/>
              </a:ext>
            </a:extLst>
          </p:cNvPr>
          <p:cNvSpPr txBox="1"/>
          <p:nvPr/>
        </p:nvSpPr>
        <p:spPr>
          <a:xfrm>
            <a:off x="15011400" y="9183941"/>
            <a:ext cx="1447800" cy="523220"/>
          </a:xfrm>
          <a:prstGeom prst="rect">
            <a:avLst/>
          </a:prstGeom>
          <a:noFill/>
        </p:spPr>
        <p:txBody>
          <a:bodyPr wrap="square" rtlCol="0">
            <a:spAutoFit/>
          </a:bodyPr>
          <a:lstStyle/>
          <a:p>
            <a:r>
              <a:rPr lang="en-US" sz="2800" dirty="0">
                <a:latin typeface="Gidole" panose="02000503000000000000" pitchFamily="50" charset="0"/>
              </a:rPr>
              <a:t>p &lt; .025</a:t>
            </a:r>
          </a:p>
        </p:txBody>
      </p:sp>
    </p:spTree>
    <p:extLst>
      <p:ext uri="{BB962C8B-B14F-4D97-AF65-F5344CB8AC3E}">
        <p14:creationId xmlns:p14="http://schemas.microsoft.com/office/powerpoint/2010/main" val="2933209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3462486"/>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is the probability of obtaining an effect at least as extreme as the one in your sample data, </a:t>
            </a:r>
            <a:r>
              <a:rPr lang="en-US" sz="4800" b="1" i="1" spc="340" dirty="0">
                <a:solidFill>
                  <a:srgbClr val="F2F0F4"/>
                </a:solidFill>
                <a:latin typeface="Gidole"/>
              </a:rPr>
              <a:t>assuming the null hypothesis is true</a:t>
            </a:r>
            <a:r>
              <a:rPr lang="en-US" sz="4800" b="1" spc="340" dirty="0">
                <a:solidFill>
                  <a:srgbClr val="F2F0F4"/>
                </a:solidFill>
                <a:latin typeface="Gidole"/>
              </a:rPr>
              <a:t>.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probability of making a mistake.</a:t>
            </a:r>
          </a:p>
        </p:txBody>
      </p:sp>
      <p:pic>
        <p:nvPicPr>
          <p:cNvPr id="11" name="Picture 10">
            <a:extLst>
              <a:ext uri="{FF2B5EF4-FFF2-40B4-BE49-F238E27FC236}">
                <a16:creationId xmlns:a16="http://schemas.microsoft.com/office/drawing/2014/main" id="{BF8E68C4-8627-4ED9-AA5E-E81D9E10FEFC}"/>
              </a:ext>
            </a:extLst>
          </p:cNvPr>
          <p:cNvPicPr>
            <a:picLocks noChangeAspect="1"/>
          </p:cNvPicPr>
          <p:nvPr/>
        </p:nvPicPr>
        <p:blipFill>
          <a:blip r:embed="rId4"/>
          <a:stretch>
            <a:fillRect/>
          </a:stretch>
        </p:blipFill>
        <p:spPr>
          <a:xfrm>
            <a:off x="10744200" y="1943100"/>
            <a:ext cx="7109949" cy="597165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2" descr="New Home, For Sale, Mortgage, Property, Luxury, House">
            <a:extLst>
              <a:ext uri="{FF2B5EF4-FFF2-40B4-BE49-F238E27FC236}">
                <a16:creationId xmlns:a16="http://schemas.microsoft.com/office/drawing/2014/main" id="{4666D0D4-7CDD-4965-85C1-BC1C82D1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20" y="830715"/>
            <a:ext cx="6477000" cy="424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B858E0-05C3-4204-A9BB-A78AF43DEC71}"/>
              </a:ext>
            </a:extLst>
          </p:cNvPr>
          <p:cNvGrpSpPr/>
          <p:nvPr/>
        </p:nvGrpSpPr>
        <p:grpSpPr>
          <a:xfrm>
            <a:off x="9628620" y="830715"/>
            <a:ext cx="5839980" cy="4241033"/>
            <a:chOff x="4572000" y="2147888"/>
            <a:chExt cx="9144000" cy="5991225"/>
          </a:xfrm>
        </p:grpSpPr>
        <p:pic>
          <p:nvPicPr>
            <p:cNvPr id="7" name="Picture 4" descr="New Home, For Sale, Mortgage, Property, Luxury, House">
              <a:extLst>
                <a:ext uri="{FF2B5EF4-FFF2-40B4-BE49-F238E27FC236}">
                  <a16:creationId xmlns:a16="http://schemas.microsoft.com/office/drawing/2014/main" id="{C38D8A7F-667F-415B-8049-D479FD3A9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7888"/>
              <a:ext cx="9144000" cy="5991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ir Conditioner, Ac, System, Home, Equipment, Hot, Cool">
              <a:extLst>
                <a:ext uri="{FF2B5EF4-FFF2-40B4-BE49-F238E27FC236}">
                  <a16:creationId xmlns:a16="http://schemas.microsoft.com/office/drawing/2014/main" id="{0D983662-B277-4360-978F-19C0141C21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2999" y="5527640"/>
              <a:ext cx="2081593" cy="211388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432D2B5-1D99-4889-B412-831DB17A12A1}"/>
              </a:ext>
            </a:extLst>
          </p:cNvPr>
          <p:cNvSpPr txBox="1"/>
          <p:nvPr/>
        </p:nvSpPr>
        <p:spPr>
          <a:xfrm>
            <a:off x="2694420" y="245940"/>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sp>
        <p:nvSpPr>
          <p:cNvPr id="13" name="TextBox 12">
            <a:extLst>
              <a:ext uri="{FF2B5EF4-FFF2-40B4-BE49-F238E27FC236}">
                <a16:creationId xmlns:a16="http://schemas.microsoft.com/office/drawing/2014/main" id="{01AECE44-4B01-45A1-8BDC-EA95B39F0C27}"/>
              </a:ext>
            </a:extLst>
          </p:cNvPr>
          <p:cNvSpPr txBox="1"/>
          <p:nvPr/>
        </p:nvSpPr>
        <p:spPr>
          <a:xfrm>
            <a:off x="9144000" y="256749"/>
            <a:ext cx="6324600" cy="584775"/>
          </a:xfrm>
          <a:prstGeom prst="rect">
            <a:avLst/>
          </a:prstGeom>
          <a:noFill/>
        </p:spPr>
        <p:txBody>
          <a:bodyPr wrap="square" rtlCol="0">
            <a:spAutoFit/>
          </a:bodyPr>
          <a:lstStyle/>
          <a:p>
            <a:pPr algn="ctr"/>
            <a:r>
              <a:rPr lang="en-US" sz="3200" dirty="0">
                <a:latin typeface="Gidole" panose="02000503000000000000" pitchFamily="50" charset="0"/>
              </a:rPr>
              <a:t>SOLD: $200,000</a:t>
            </a:r>
          </a:p>
        </p:txBody>
      </p:sp>
      <p:pic>
        <p:nvPicPr>
          <p:cNvPr id="14" name="Picture 13">
            <a:extLst>
              <a:ext uri="{FF2B5EF4-FFF2-40B4-BE49-F238E27FC236}">
                <a16:creationId xmlns:a16="http://schemas.microsoft.com/office/drawing/2014/main" id="{6B2D5CBB-C265-40FA-920A-A10EFFE21F6D}"/>
              </a:ext>
            </a:extLst>
          </p:cNvPr>
          <p:cNvPicPr>
            <a:picLocks noChangeAspect="1"/>
          </p:cNvPicPr>
          <p:nvPr/>
        </p:nvPicPr>
        <p:blipFill>
          <a:blip r:embed="rId6"/>
          <a:stretch>
            <a:fillRect/>
          </a:stretch>
        </p:blipFill>
        <p:spPr>
          <a:xfrm>
            <a:off x="10294726" y="5274899"/>
            <a:ext cx="7762145" cy="4397438"/>
          </a:xfrm>
          <a:prstGeom prst="rect">
            <a:avLst/>
          </a:prstGeom>
        </p:spPr>
      </p:pic>
      <p:sp>
        <p:nvSpPr>
          <p:cNvPr id="2" name="TextBox 1">
            <a:extLst>
              <a:ext uri="{FF2B5EF4-FFF2-40B4-BE49-F238E27FC236}">
                <a16:creationId xmlns:a16="http://schemas.microsoft.com/office/drawing/2014/main" id="{255E179D-0A78-414A-9BEB-EA566A23CBD5}"/>
              </a:ext>
            </a:extLst>
          </p:cNvPr>
          <p:cNvSpPr txBox="1"/>
          <p:nvPr/>
        </p:nvSpPr>
        <p:spPr>
          <a:xfrm>
            <a:off x="277380" y="6210300"/>
            <a:ext cx="8866620" cy="1754326"/>
          </a:xfrm>
          <a:prstGeom prst="rect">
            <a:avLst/>
          </a:prstGeom>
          <a:noFill/>
        </p:spPr>
        <p:txBody>
          <a:bodyPr wrap="square" rtlCol="0">
            <a:spAutoFit/>
          </a:bodyPr>
          <a:lstStyle/>
          <a:p>
            <a:r>
              <a:rPr lang="en-US" sz="3600" dirty="0">
                <a:latin typeface="Gidole" panose="02000503000000000000" pitchFamily="50" charset="0"/>
              </a:rPr>
              <a:t>If this were true in the population, you’d have found this in &lt; .005%  of samples due to random error. </a:t>
            </a:r>
          </a:p>
        </p:txBody>
      </p:sp>
      <p:cxnSp>
        <p:nvCxnSpPr>
          <p:cNvPr id="4" name="Straight Arrow Connector 3">
            <a:extLst>
              <a:ext uri="{FF2B5EF4-FFF2-40B4-BE49-F238E27FC236}">
                <a16:creationId xmlns:a16="http://schemas.microsoft.com/office/drawing/2014/main" id="{4EFEE7B1-525C-4226-B3D3-6994B2B2F053}"/>
              </a:ext>
            </a:extLst>
          </p:cNvPr>
          <p:cNvCxnSpPr>
            <a:cxnSpLocks/>
          </p:cNvCxnSpPr>
          <p:nvPr/>
        </p:nvCxnSpPr>
        <p:spPr>
          <a:xfrm flipV="1">
            <a:off x="1295400" y="5143500"/>
            <a:ext cx="1752600" cy="106680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020CFE-E193-4D83-AD51-828AB16771ED}"/>
              </a:ext>
            </a:extLst>
          </p:cNvPr>
          <p:cNvCxnSpPr>
            <a:cxnSpLocks/>
          </p:cNvCxnSpPr>
          <p:nvPr/>
        </p:nvCxnSpPr>
        <p:spPr>
          <a:xfrm>
            <a:off x="9098268" y="7087463"/>
            <a:ext cx="1089778" cy="0"/>
          </a:xfrm>
          <a:prstGeom prst="straightConnector1">
            <a:avLst/>
          </a:prstGeom>
          <a:ln w="76200">
            <a:solidFill>
              <a:srgbClr val="CF33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08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8200" y="617118"/>
            <a:ext cx="15631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2698511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2" y="3566507"/>
            <a:ext cx="7624318" cy="4616648"/>
          </a:xfrm>
          <a:prstGeom prst="rect">
            <a:avLst/>
          </a:prstGeom>
        </p:spPr>
        <p:txBody>
          <a:bodyPr lIns="0" tIns="0" rIns="0" bIns="0" rtlCol="0" anchor="t">
            <a:spAutoFit/>
          </a:bodyPr>
          <a:lstStyle/>
          <a:p>
            <a:pPr>
              <a:lnSpc>
                <a:spcPts val="4522"/>
              </a:lnSpc>
            </a:pPr>
            <a:r>
              <a:rPr lang="en-US" sz="4800" b="1" spc="340" dirty="0">
                <a:solidFill>
                  <a:srgbClr val="F2F0F4"/>
                </a:solidFill>
                <a:latin typeface="Gidole"/>
              </a:rPr>
              <a:t>A p-value does not tell you </a:t>
            </a:r>
            <a:r>
              <a:rPr lang="en-US" sz="4800" b="1" i="1" spc="340" dirty="0">
                <a:solidFill>
                  <a:srgbClr val="F2F0F4"/>
                </a:solidFill>
                <a:latin typeface="Gidole"/>
              </a:rPr>
              <a:t>how much </a:t>
            </a:r>
            <a:r>
              <a:rPr lang="en-US" sz="4800" b="1" spc="340" dirty="0">
                <a:solidFill>
                  <a:srgbClr val="F2F0F4"/>
                </a:solidFill>
                <a:latin typeface="Gidole"/>
              </a:rPr>
              <a:t>of a difference there is, only that there is likely to be a difference. </a:t>
            </a:r>
          </a:p>
          <a:p>
            <a:pPr>
              <a:lnSpc>
                <a:spcPts val="4522"/>
              </a:lnSpc>
            </a:pPr>
            <a:endParaRPr lang="en-US" sz="4800" b="1" spc="340" dirty="0">
              <a:solidFill>
                <a:srgbClr val="F2F0F4"/>
              </a:solidFill>
              <a:latin typeface="Gidole"/>
            </a:endParaRPr>
          </a:p>
          <a:p>
            <a:pPr>
              <a:lnSpc>
                <a:spcPts val="4522"/>
              </a:lnSpc>
            </a:pPr>
            <a:r>
              <a:rPr lang="en-US" sz="4800" b="1" spc="340" dirty="0">
                <a:solidFill>
                  <a:srgbClr val="F2F0F4"/>
                </a:solidFill>
                <a:latin typeface="Gidole"/>
              </a:rPr>
              <a:t>The confidence interval will give us a substantive measure. </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A p-value is NOT a substantive measure.</a:t>
            </a:r>
          </a:p>
        </p:txBody>
      </p:sp>
      <p:pic>
        <p:nvPicPr>
          <p:cNvPr id="4098" name="Picture 2">
            <a:extLst>
              <a:ext uri="{FF2B5EF4-FFF2-40B4-BE49-F238E27FC236}">
                <a16:creationId xmlns:a16="http://schemas.microsoft.com/office/drawing/2014/main" id="{82439EAD-A91F-48A8-8291-21EE9348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6629" y="2171700"/>
            <a:ext cx="5680688" cy="56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00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4"/>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 </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air conditioning</a:t>
            </a:r>
          </a:p>
        </p:txBody>
      </p:sp>
    </p:spTree>
    <p:extLst>
      <p:ext uri="{BB962C8B-B14F-4D97-AF65-F5344CB8AC3E}">
        <p14:creationId xmlns:p14="http://schemas.microsoft.com/office/powerpoint/2010/main" val="816657599"/>
      </p:ext>
    </p:extLst>
  </p:cSld>
  <p:clrMapOvr>
    <a:masterClrMapping/>
  </p:clrMapOvr>
  <p:extLst>
    <p:ext uri="{6950BFC3-D8DA-4A85-94F7-54DA5524770B}">
      <p188:commentRel xmlns:p188="http://schemas.microsoft.com/office/powerpoint/2018/8/main" r:id="rId3"/>
    </p:ext>
  </p:extLs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DRILL</a:t>
            </a:r>
          </a:p>
        </p:txBody>
      </p:sp>
      <p:sp>
        <p:nvSpPr>
          <p:cNvPr id="10" name="TextBox 10"/>
          <p:cNvSpPr txBox="1"/>
          <p:nvPr/>
        </p:nvSpPr>
        <p:spPr>
          <a:xfrm>
            <a:off x="1208994" y="1720934"/>
            <a:ext cx="10449605"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rPr>
              <a:t>File: </a:t>
            </a:r>
            <a:r>
              <a:rPr lang="en-US" sz="3600" dirty="0">
                <a:solidFill>
                  <a:srgbClr val="000000"/>
                </a:solidFill>
                <a:latin typeface="Roboto Mono" pitchFamily="2" charset="0"/>
                <a:ea typeface="Roboto Mono" pitchFamily="2" charset="0"/>
              </a:rPr>
              <a:t>housing-ci.xlsx</a:t>
            </a:r>
            <a:endParaRPr lang="en-US" sz="3600" dirty="0">
              <a:solidFill>
                <a:srgbClr val="000000"/>
              </a:solidFill>
              <a:latin typeface="Gidole" panose="020B0604020202020204" charset="0"/>
              <a:ea typeface="Roboto Mono" pitchFamily="2" charset="0"/>
            </a:endParaRP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Calculate the confidence interval for difference in prices for homes with a full, finished basement</a:t>
            </a:r>
          </a:p>
        </p:txBody>
      </p:sp>
    </p:spTree>
    <p:extLst>
      <p:ext uri="{BB962C8B-B14F-4D97-AF65-F5344CB8AC3E}">
        <p14:creationId xmlns:p14="http://schemas.microsoft.com/office/powerpoint/2010/main" val="4871261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AutoShape 4"/>
          <p:cNvSpPr/>
          <p:nvPr/>
        </p:nvSpPr>
        <p:spPr>
          <a:xfrm>
            <a:off x="13219662" y="5228120"/>
            <a:ext cx="5210592" cy="5072974"/>
          </a:xfrm>
          <a:prstGeom prst="rect">
            <a:avLst/>
          </a:prstGeom>
          <a:solidFill>
            <a:srgbClr val="F2F0F4"/>
          </a:solidFill>
        </p:spPr>
      </p:sp>
      <p:grpSp>
        <p:nvGrpSpPr>
          <p:cNvPr id="6" name="Group 6"/>
          <p:cNvGrpSpPr/>
          <p:nvPr/>
        </p:nvGrpSpPr>
        <p:grpSpPr>
          <a:xfrm rot="-5400000">
            <a:off x="13174907" y="5232166"/>
            <a:ext cx="5154391" cy="506488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8" name="Group 8"/>
          <p:cNvGrpSpPr/>
          <p:nvPr/>
        </p:nvGrpSpPr>
        <p:grpSpPr>
          <a:xfrm rot="-10800000">
            <a:off x="15340207" y="5228120"/>
            <a:ext cx="5888671" cy="5113682"/>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0000">
                <a:alpha val="34901"/>
              </a:srgbClr>
            </a:solidFill>
          </p:spPr>
        </p:sp>
      </p:grpSp>
      <p:sp>
        <p:nvSpPr>
          <p:cNvPr id="10" name="TextBox 10"/>
          <p:cNvSpPr txBox="1"/>
          <p:nvPr/>
        </p:nvSpPr>
        <p:spPr>
          <a:xfrm>
            <a:off x="413624" y="248180"/>
            <a:ext cx="11608095" cy="3427861"/>
          </a:xfrm>
          <a:prstGeom prst="rect">
            <a:avLst/>
          </a:prstGeom>
        </p:spPr>
        <p:txBody>
          <a:bodyPr wrap="square" lIns="0" tIns="0" rIns="0" bIns="0" rtlCol="0" anchor="t">
            <a:spAutoFit/>
          </a:bodyPr>
          <a:lstStyle/>
          <a:p>
            <a:pPr>
              <a:lnSpc>
                <a:spcPts val="9000"/>
              </a:lnSpc>
            </a:pPr>
            <a:r>
              <a:rPr lang="en-US" sz="6600" spc="375" dirty="0">
                <a:solidFill>
                  <a:srgbClr val="000000"/>
                </a:solidFill>
                <a:latin typeface="League Spartan Bold"/>
              </a:rPr>
              <a:t>PRESENTING STATISTICAL RESULTS FOR BUSINESS IMPACT</a:t>
            </a:r>
          </a:p>
        </p:txBody>
      </p:sp>
      <p:pic>
        <p:nvPicPr>
          <p:cNvPr id="33" name="Picture 33"/>
          <p:cNvPicPr>
            <a:picLocks noChangeAspect="1"/>
          </p:cNvPicPr>
          <p:nvPr/>
        </p:nvPicPr>
        <p:blipFill>
          <a:blip r:embed="rId3"/>
          <a:srcRect/>
          <a:stretch>
            <a:fillRect/>
          </a:stretch>
        </p:blipFill>
        <p:spPr>
          <a:xfrm>
            <a:off x="16100583" y="9258300"/>
            <a:ext cx="2005783" cy="1470490"/>
          </a:xfrm>
          <a:prstGeom prst="rect">
            <a:avLst/>
          </a:prstGeom>
        </p:spPr>
      </p:pic>
      <p:sp>
        <p:nvSpPr>
          <p:cNvPr id="34" name="TextBox 33">
            <a:extLst>
              <a:ext uri="{FF2B5EF4-FFF2-40B4-BE49-F238E27FC236}">
                <a16:creationId xmlns:a16="http://schemas.microsoft.com/office/drawing/2014/main" id="{91F48C30-1A63-478C-B8FA-34DB8D04A1DB}"/>
              </a:ext>
            </a:extLst>
          </p:cNvPr>
          <p:cNvSpPr txBox="1"/>
          <p:nvPr/>
        </p:nvSpPr>
        <p:spPr>
          <a:xfrm>
            <a:off x="609599" y="4457700"/>
            <a:ext cx="11608095"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Gidole" panose="02000503000000000000" charset="0"/>
              </a:rPr>
              <a:t>Methods are not stories</a:t>
            </a:r>
          </a:p>
          <a:p>
            <a:pPr marL="285750" indent="-285750">
              <a:buFont typeface="Arial" panose="020B0604020202020204" pitchFamily="34" charset="0"/>
              <a:buChar char="•"/>
            </a:pPr>
            <a:r>
              <a:rPr lang="en-US" sz="4400" dirty="0">
                <a:latin typeface="Gidole" panose="02000503000000000000" charset="0"/>
              </a:rPr>
              <a:t>Translate to the universal denominator … </a:t>
            </a:r>
            <a:r>
              <a:rPr lang="en-US" sz="4400" b="1" dirty="0">
                <a:latin typeface="Gidole" panose="02000503000000000000" charset="0"/>
              </a:rPr>
              <a:t>$</a:t>
            </a:r>
          </a:p>
          <a:p>
            <a:pPr marL="742950" lvl="1" indent="-285750">
              <a:buFont typeface="Arial" panose="020B0604020202020204" pitchFamily="34" charset="0"/>
              <a:buChar char="•"/>
            </a:pPr>
            <a:r>
              <a:rPr lang="en-US" sz="4400" b="1" dirty="0">
                <a:latin typeface="Gidole" panose="02000503000000000000" charset="0"/>
              </a:rPr>
              <a:t> “</a:t>
            </a:r>
            <a:r>
              <a:rPr lang="en-US" sz="4400" dirty="0">
                <a:latin typeface="Gidole" panose="02000503000000000000" charset="0"/>
              </a:rPr>
              <a:t>The results were significant at p &lt; .005” or</a:t>
            </a:r>
          </a:p>
          <a:p>
            <a:pPr marL="742950" lvl="1" indent="-285750">
              <a:buFont typeface="Arial" panose="020B0604020202020204" pitchFamily="34" charset="0"/>
              <a:buChar char="•"/>
            </a:pPr>
            <a:r>
              <a:rPr lang="en-US" sz="4400" dirty="0">
                <a:latin typeface="Gidole" panose="02000503000000000000" charset="0"/>
              </a:rPr>
              <a:t> “With 95% confidence, a house with AC sells for between $6K and $15K more.”</a:t>
            </a:r>
          </a:p>
          <a:p>
            <a:endParaRPr lang="en-US" sz="4400" dirty="0">
              <a:latin typeface="Gidole" panose="02000503000000000000" charset="0"/>
            </a:endParaRPr>
          </a:p>
        </p:txBody>
      </p:sp>
      <p:pic>
        <p:nvPicPr>
          <p:cNvPr id="5122" name="Picture 2" descr="turned on LED projector on table">
            <a:extLst>
              <a:ext uri="{FF2B5EF4-FFF2-40B4-BE49-F238E27FC236}">
                <a16:creationId xmlns:a16="http://schemas.microsoft.com/office/drawing/2014/main" id="{F5674240-B4B9-434B-80E7-E63426B4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9662" y="5443"/>
            <a:ext cx="5071671" cy="522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79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1231891" cy="2262286"/>
          </a:xfrm>
          <a:prstGeom prst="rect">
            <a:avLst/>
          </a:prstGeom>
        </p:spPr>
        <p:txBody>
          <a:bodyPr lIns="0" tIns="0" rIns="0" bIns="0" rtlCol="0" anchor="t">
            <a:spAutoFit/>
          </a:bodyPr>
          <a:lstStyle/>
          <a:p>
            <a:pPr algn="r">
              <a:lnSpc>
                <a:spcPts val="9100"/>
              </a:lnSpc>
            </a:pPr>
            <a:r>
              <a:rPr lang="en-US" sz="6500" b="1" spc="195" dirty="0">
                <a:solidFill>
                  <a:srgbClr val="F2F0F4"/>
                </a:solidFill>
                <a:latin typeface="League Spartan Italics"/>
              </a:rPr>
              <a:t>It’s your world, the data is just living in it</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1" name="TextBox 11"/>
          <p:cNvSpPr txBox="1"/>
          <p:nvPr/>
        </p:nvSpPr>
        <p:spPr>
          <a:xfrm>
            <a:off x="2711601" y="4840605"/>
            <a:ext cx="9604968" cy="2748915"/>
          </a:xfrm>
          <a:prstGeom prst="rect">
            <a:avLst/>
          </a:prstGeom>
        </p:spPr>
        <p:txBody>
          <a:bodyPr lIns="0" tIns="0" rIns="0" bIns="0" rtlCol="0" anchor="t">
            <a:spAutoFit/>
          </a:bodyPr>
          <a:lstStyle/>
          <a:p>
            <a:pPr>
              <a:lnSpc>
                <a:spcPts val="4409"/>
              </a:lnSpc>
              <a:spcBef>
                <a:spcPct val="0"/>
              </a:spcBef>
            </a:pPr>
            <a:r>
              <a:rPr lang="en-US" sz="3150" dirty="0">
                <a:solidFill>
                  <a:srgbClr val="F2F0F4"/>
                </a:solidFill>
                <a:latin typeface="Open Sans Extra Bold"/>
              </a:rPr>
              <a:t>CASE</a:t>
            </a:r>
          </a:p>
          <a:p>
            <a:pPr>
              <a:lnSpc>
                <a:spcPts val="4409"/>
              </a:lnSpc>
              <a:spcBef>
                <a:spcPct val="0"/>
              </a:spcBef>
            </a:pPr>
            <a:r>
              <a:rPr lang="en-US" sz="3150" dirty="0">
                <a:solidFill>
                  <a:srgbClr val="F2F0F4"/>
                </a:solidFill>
                <a:latin typeface="Open Sans Extra Bold"/>
              </a:rPr>
              <a:t>WHEN condition THEN result-expression</a:t>
            </a:r>
          </a:p>
          <a:p>
            <a:pPr>
              <a:lnSpc>
                <a:spcPts val="4409"/>
              </a:lnSpc>
              <a:spcBef>
                <a:spcPct val="0"/>
              </a:spcBef>
            </a:pPr>
            <a:r>
              <a:rPr lang="en-US" sz="3150" dirty="0">
                <a:solidFill>
                  <a:srgbClr val="F2F0F4"/>
                </a:solidFill>
                <a:latin typeface="Open Sans Extra Bold"/>
              </a:rPr>
              <a:t>WHEN condition THEN result-expression ...</a:t>
            </a:r>
          </a:p>
          <a:p>
            <a:pPr>
              <a:lnSpc>
                <a:spcPts val="4409"/>
              </a:lnSpc>
              <a:spcBef>
                <a:spcPct val="0"/>
              </a:spcBef>
            </a:pPr>
            <a:r>
              <a:rPr lang="en-US" sz="3150" dirty="0">
                <a:solidFill>
                  <a:srgbClr val="F2F0F4"/>
                </a:solidFill>
                <a:latin typeface="Open Sans Extra Bold"/>
              </a:rPr>
              <a:t>ELSE result-expression</a:t>
            </a:r>
          </a:p>
          <a:p>
            <a:pPr>
              <a:lnSpc>
                <a:spcPts val="4409"/>
              </a:lnSpc>
              <a:spcBef>
                <a:spcPct val="0"/>
              </a:spcBef>
            </a:pPr>
            <a:r>
              <a:rPr lang="en-US" sz="3150" dirty="0">
                <a:solidFill>
                  <a:srgbClr val="F2F0F4"/>
                </a:solidFill>
                <a:latin typeface="Open Sans Extra Bold"/>
              </a:rPr>
              <a:t>END AS alias</a:t>
            </a:r>
          </a:p>
        </p:txBody>
      </p:sp>
      <p:pic>
        <p:nvPicPr>
          <p:cNvPr id="13" name="Picture 12">
            <a:extLst>
              <a:ext uri="{FF2B5EF4-FFF2-40B4-BE49-F238E27FC236}">
                <a16:creationId xmlns:a16="http://schemas.microsoft.com/office/drawing/2014/main" id="{49512813-AD22-431E-A35B-B8998A1BCAFB}"/>
              </a:ext>
            </a:extLst>
          </p:cNvPr>
          <p:cNvPicPr>
            <a:picLocks noChangeAspect="1"/>
          </p:cNvPicPr>
          <p:nvPr/>
        </p:nvPicPr>
        <p:blipFill>
          <a:blip r:embed="rId4"/>
          <a:stretch>
            <a:fillRect/>
          </a:stretch>
        </p:blipFill>
        <p:spPr>
          <a:xfrm>
            <a:off x="990600" y="3729856"/>
            <a:ext cx="8729782" cy="6181336"/>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134600" y="4000500"/>
            <a:ext cx="596052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A p-value has wiggle room</a:t>
            </a:r>
          </a:p>
          <a:p>
            <a:pPr marL="285750" indent="-285750">
              <a:buFont typeface="Arial" panose="020B0604020202020204" pitchFamily="34" charset="0"/>
              <a:buChar char="•"/>
            </a:pPr>
            <a:r>
              <a:rPr lang="en-US" sz="3600" dirty="0">
                <a:latin typeface="Gidole" panose="020B0604020202020204" charset="0"/>
              </a:rPr>
              <a:t>A confidence interval communicates what’s at stake</a:t>
            </a:r>
          </a:p>
          <a:p>
            <a:pPr marL="285750" indent="-285750">
              <a:buFont typeface="Arial" panose="020B0604020202020204" pitchFamily="34" charset="0"/>
              <a:buChar char="•"/>
            </a:pPr>
            <a:r>
              <a:rPr lang="en-US" sz="3600" dirty="0">
                <a:latin typeface="Gidole" panose="020B0604020202020204" charset="0"/>
              </a:rPr>
              <a:t>A larger sample size can lead to more robust results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942956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781292" y="590309"/>
            <a:ext cx="15486926" cy="3139321"/>
          </a:xfrm>
          <a:prstGeom prst="rect">
            <a:avLst/>
          </a:prstGeom>
          <a:noFill/>
        </p:spPr>
        <p:txBody>
          <a:bodyPr wrap="square" rtlCol="0">
            <a:spAutoFit/>
          </a:bodyPr>
          <a:lstStyle/>
          <a:p>
            <a:r>
              <a:rPr lang="en-US" sz="9900" b="1" dirty="0">
                <a:solidFill>
                  <a:schemeClr val="bg1"/>
                </a:solidFill>
                <a:latin typeface="Pragmatica" pitchFamily="2" charset="0"/>
              </a:rPr>
              <a:t>The future of analytics &amp; Excel</a:t>
            </a:r>
          </a:p>
        </p:txBody>
      </p:sp>
    </p:spTree>
    <p:extLst>
      <p:ext uri="{BB962C8B-B14F-4D97-AF65-F5344CB8AC3E}">
        <p14:creationId xmlns:p14="http://schemas.microsoft.com/office/powerpoint/2010/main" val="1094087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1323439"/>
          </a:xfrm>
          <a:prstGeom prst="rect">
            <a:avLst/>
          </a:prstGeom>
          <a:noFill/>
        </p:spPr>
        <p:txBody>
          <a:bodyPr wrap="square" rtlCol="0">
            <a:spAutoFit/>
          </a:bodyPr>
          <a:lstStyle/>
          <a:p>
            <a:r>
              <a:rPr lang="en-US" sz="8000" dirty="0">
                <a:latin typeface="Aliens &amp; cows" panose="00000500000000000000" pitchFamily="2" charset="0"/>
              </a:rPr>
              <a:t>Artificial intelligence comes to Excel</a:t>
            </a:r>
          </a:p>
        </p:txBody>
      </p:sp>
      <p:pic>
        <p:nvPicPr>
          <p:cNvPr id="2" name="Online Media 1" title="What is Artificial Intelligence? | Quick Learner">
            <a:hlinkClick r:id="" action="ppaction://media"/>
            <a:extLst>
              <a:ext uri="{FF2B5EF4-FFF2-40B4-BE49-F238E27FC236}">
                <a16:creationId xmlns:a16="http://schemas.microsoft.com/office/drawing/2014/main" id="{D943BECE-9CA0-00FC-E667-034C8F1B4538}"/>
              </a:ext>
            </a:extLst>
          </p:cNvPr>
          <p:cNvPicPr>
            <a:picLocks noRot="1" noChangeAspect="1"/>
          </p:cNvPicPr>
          <p:nvPr>
            <a:videoFile r:link="rId1"/>
          </p:nvPr>
        </p:nvPicPr>
        <p:blipFill>
          <a:blip r:embed="rId5"/>
          <a:stretch>
            <a:fillRect/>
          </a:stretch>
        </p:blipFill>
        <p:spPr>
          <a:xfrm>
            <a:off x="3040847" y="1869282"/>
            <a:ext cx="11864103" cy="6703218"/>
          </a:xfrm>
          <a:prstGeom prst="rect">
            <a:avLst/>
          </a:prstGeom>
        </p:spPr>
      </p:pic>
    </p:spTree>
    <p:extLst>
      <p:ext uri="{BB962C8B-B14F-4D97-AF65-F5344CB8AC3E}">
        <p14:creationId xmlns:p14="http://schemas.microsoft.com/office/powerpoint/2010/main" val="6292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728" t="56371"/>
          <a:stretch/>
        </p:blipFill>
        <p:spPr>
          <a:xfrm>
            <a:off x="16341037" y="8055980"/>
            <a:ext cx="1946963" cy="2231022"/>
          </a:xfrm>
          <a:prstGeom prst="rect">
            <a:avLst/>
          </a:prstGeom>
        </p:spPr>
      </p:pic>
      <p:sp>
        <p:nvSpPr>
          <p:cNvPr id="11" name="TextBox 10"/>
          <p:cNvSpPr txBox="1"/>
          <p:nvPr/>
        </p:nvSpPr>
        <p:spPr>
          <a:xfrm>
            <a:off x="520861" y="170082"/>
            <a:ext cx="15964220" cy="1323439"/>
          </a:xfrm>
          <a:prstGeom prst="rect">
            <a:avLst/>
          </a:prstGeom>
          <a:noFill/>
        </p:spPr>
        <p:txBody>
          <a:bodyPr wrap="square" rtlCol="0">
            <a:spAutoFit/>
          </a:bodyPr>
          <a:lstStyle/>
          <a:p>
            <a:r>
              <a:rPr lang="en-US" sz="8000" dirty="0">
                <a:latin typeface="Aliens &amp; cows" panose="00000500000000000000" pitchFamily="2" charset="0"/>
              </a:rPr>
              <a:t>Artificial intelligence comes to Excel</a:t>
            </a:r>
          </a:p>
        </p:txBody>
      </p:sp>
      <p:sp>
        <p:nvSpPr>
          <p:cNvPr id="13" name="TextBox 12">
            <a:extLst>
              <a:ext uri="{FF2B5EF4-FFF2-40B4-BE49-F238E27FC236}">
                <a16:creationId xmlns:a16="http://schemas.microsoft.com/office/drawing/2014/main" id="{1C8C02A2-31BF-4D8B-ADC8-84650913CE38}"/>
              </a:ext>
            </a:extLst>
          </p:cNvPr>
          <p:cNvSpPr txBox="1"/>
          <p:nvPr/>
        </p:nvSpPr>
        <p:spPr>
          <a:xfrm>
            <a:off x="1066800" y="2247900"/>
            <a:ext cx="7543800" cy="2677656"/>
          </a:xfrm>
          <a:prstGeom prst="rect">
            <a:avLst/>
          </a:prstGeom>
          <a:noFill/>
        </p:spPr>
        <p:txBody>
          <a:bodyPr wrap="square" rtlCol="0">
            <a:spAutoFit/>
          </a:bodyPr>
          <a:lstStyle/>
          <a:p>
            <a:pPr marL="571500" indent="-571500">
              <a:buFont typeface="Arial" panose="020B0604020202020204" pitchFamily="34" charset="0"/>
              <a:buChar char="•"/>
            </a:pPr>
            <a:r>
              <a:rPr lang="en-US" sz="4200">
                <a:solidFill>
                  <a:srgbClr val="707070"/>
                </a:solidFill>
                <a:latin typeface="Pragmatica" panose="020B0403040502020204" pitchFamily="34" charset="0"/>
              </a:rPr>
              <a:t>Ideas</a:t>
            </a:r>
          </a:p>
          <a:p>
            <a:pPr marL="571500" indent="-571500">
              <a:buFont typeface="Arial" panose="020B0604020202020204" pitchFamily="34" charset="0"/>
              <a:buChar char="•"/>
            </a:pPr>
            <a:r>
              <a:rPr lang="en-US" sz="4200">
                <a:solidFill>
                  <a:srgbClr val="707070"/>
                </a:solidFill>
                <a:latin typeface="Pragmatica" panose="020B0403040502020204" pitchFamily="34" charset="0"/>
              </a:rPr>
              <a:t>New data types</a:t>
            </a:r>
          </a:p>
          <a:p>
            <a:pPr marL="571500" indent="-571500">
              <a:buFont typeface="Arial" panose="020B0604020202020204" pitchFamily="34" charset="0"/>
              <a:buChar char="•"/>
            </a:pPr>
            <a:r>
              <a:rPr lang="en-US" sz="4200">
                <a:solidFill>
                  <a:srgbClr val="707070"/>
                </a:solidFill>
                <a:latin typeface="Pragmatica" panose="020B0403040502020204" pitchFamily="34" charset="0"/>
              </a:rPr>
              <a:t>Insert Data from Picture</a:t>
            </a:r>
          </a:p>
          <a:p>
            <a:pPr marL="571500" indent="-571500">
              <a:buFont typeface="Arial" panose="020B0604020202020204" pitchFamily="34" charset="0"/>
              <a:buChar char="•"/>
            </a:pPr>
            <a:r>
              <a:rPr lang="en-US" sz="4200">
                <a:solidFill>
                  <a:srgbClr val="707070"/>
                </a:solidFill>
                <a:latin typeface="Pragmatica" panose="020B0403040502020204" pitchFamily="34" charset="0"/>
              </a:rPr>
              <a:t>Dynamic arrays</a:t>
            </a:r>
            <a:endParaRPr lang="en-US" sz="4200" dirty="0">
              <a:solidFill>
                <a:srgbClr val="707070"/>
              </a:solidFill>
              <a:latin typeface="Pragmatica" panose="020B0403040502020204" pitchFamily="34" charset="0"/>
            </a:endParaRPr>
          </a:p>
        </p:txBody>
      </p:sp>
      <p:sp>
        <p:nvSpPr>
          <p:cNvPr id="3" name="TextBox 2">
            <a:extLst>
              <a:ext uri="{FF2B5EF4-FFF2-40B4-BE49-F238E27FC236}">
                <a16:creationId xmlns:a16="http://schemas.microsoft.com/office/drawing/2014/main" id="{51EF2ECB-F673-FF61-5BEE-B4696C27BA19}"/>
              </a:ext>
            </a:extLst>
          </p:cNvPr>
          <p:cNvSpPr txBox="1"/>
          <p:nvPr/>
        </p:nvSpPr>
        <p:spPr>
          <a:xfrm>
            <a:off x="304800" y="9563100"/>
            <a:ext cx="13106400" cy="369332"/>
          </a:xfrm>
          <a:prstGeom prst="rect">
            <a:avLst/>
          </a:prstGeom>
          <a:noFill/>
        </p:spPr>
        <p:txBody>
          <a:bodyPr wrap="square">
            <a:spAutoFit/>
          </a:bodyPr>
          <a:lstStyle/>
          <a:p>
            <a:r>
              <a:rPr lang="en-US" dirty="0"/>
              <a:t>https://www.microsoft.com/en-us/microsoft-365/blog/2018/09/24/bringing-ai-to-excel-4-new-features-announced-today-at-ignite/</a:t>
            </a:r>
          </a:p>
        </p:txBody>
      </p:sp>
      <p:pic>
        <p:nvPicPr>
          <p:cNvPr id="5" name="Picture 4">
            <a:extLst>
              <a:ext uri="{FF2B5EF4-FFF2-40B4-BE49-F238E27FC236}">
                <a16:creationId xmlns:a16="http://schemas.microsoft.com/office/drawing/2014/main" id="{1E32C9DD-E4A5-1DE3-15B2-474D1CD463C8}"/>
              </a:ext>
            </a:extLst>
          </p:cNvPr>
          <p:cNvPicPr>
            <a:picLocks noChangeAspect="1"/>
          </p:cNvPicPr>
          <p:nvPr/>
        </p:nvPicPr>
        <p:blipFill>
          <a:blip r:embed="rId4"/>
          <a:stretch>
            <a:fillRect/>
          </a:stretch>
        </p:blipFill>
        <p:spPr>
          <a:xfrm>
            <a:off x="7696200" y="2057400"/>
            <a:ext cx="9056003" cy="6172200"/>
          </a:xfrm>
          <a:prstGeom prst="rect">
            <a:avLst/>
          </a:prstGeom>
        </p:spPr>
      </p:pic>
    </p:spTree>
    <p:extLst>
      <p:ext uri="{BB962C8B-B14F-4D97-AF65-F5344CB8AC3E}">
        <p14:creationId xmlns:p14="http://schemas.microsoft.com/office/powerpoint/2010/main" val="2748694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861630" y="0"/>
            <a:ext cx="8426370" cy="10287000"/>
          </a:xfrm>
          <a:prstGeom prst="rect">
            <a:avLst/>
          </a:prstGeom>
          <a:solidFill>
            <a:srgbClr val="CF33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p:cNvSpPr txBox="1"/>
          <p:nvPr/>
        </p:nvSpPr>
        <p:spPr>
          <a:xfrm>
            <a:off x="10226234" y="0"/>
            <a:ext cx="6180881" cy="2123658"/>
          </a:xfrm>
          <a:prstGeom prst="rect">
            <a:avLst/>
          </a:prstGeom>
          <a:noFill/>
        </p:spPr>
        <p:txBody>
          <a:bodyPr wrap="square" rtlCol="0">
            <a:spAutoFit/>
          </a:bodyPr>
          <a:lstStyle/>
          <a:p>
            <a:r>
              <a:rPr lang="en-US" sz="13200" dirty="0">
                <a:solidFill>
                  <a:schemeClr val="bg1"/>
                </a:solidFill>
                <a:latin typeface="Aliens &amp; cows" panose="00000500000000000000" pitchFamily="2" charset="0"/>
              </a:rPr>
              <a:t>Demo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227" t="33418" r="20112" b="50548"/>
          <a:stretch/>
        </p:blipFill>
        <p:spPr>
          <a:xfrm>
            <a:off x="15579524" y="7544693"/>
            <a:ext cx="2708477" cy="2987579"/>
          </a:xfrm>
          <a:prstGeom prst="rect">
            <a:avLst/>
          </a:prstGeom>
        </p:spPr>
      </p:pic>
      <p:sp>
        <p:nvSpPr>
          <p:cNvPr id="3" name="TextBox 2"/>
          <p:cNvSpPr txBox="1"/>
          <p:nvPr/>
        </p:nvSpPr>
        <p:spPr>
          <a:xfrm>
            <a:off x="260431" y="329879"/>
            <a:ext cx="8906720" cy="7201972"/>
          </a:xfrm>
          <a:prstGeom prst="rect">
            <a:avLst/>
          </a:prstGeom>
          <a:noFill/>
        </p:spPr>
        <p:txBody>
          <a:bodyPr wrap="square" rtlCol="0">
            <a:spAutoFit/>
          </a:bodyPr>
          <a:lstStyle/>
          <a:p>
            <a:r>
              <a:rPr lang="en-US" sz="4200" b="1" dirty="0">
                <a:solidFill>
                  <a:srgbClr val="CF3338"/>
                </a:solidFill>
                <a:latin typeface="Pragmatica" pitchFamily="2" charset="0"/>
              </a:rPr>
              <a:t>Analyze Data</a:t>
            </a:r>
          </a:p>
          <a:p>
            <a:endParaRPr lang="en-US" sz="4200" b="1" dirty="0">
              <a:solidFill>
                <a:srgbClr val="CF3338"/>
              </a:solidFill>
              <a:latin typeface="Pragmatica" pitchFamily="2" charset="0"/>
            </a:endParaRPr>
          </a:p>
          <a:p>
            <a:r>
              <a:rPr lang="en-US" sz="4200" b="1" dirty="0">
                <a:solidFill>
                  <a:srgbClr val="CF3338"/>
                </a:solidFill>
                <a:latin typeface="Pragmatica" pitchFamily="2" charset="0"/>
              </a:rPr>
              <a:t>File: </a:t>
            </a:r>
            <a:r>
              <a:rPr lang="en-US" sz="4200" b="1" dirty="0">
                <a:solidFill>
                  <a:srgbClr val="CF3338"/>
                </a:solidFill>
                <a:latin typeface="Consolas" panose="020B0609020204030204" pitchFamily="49" charset="0"/>
              </a:rPr>
              <a:t>wholesale-customers.xlsx</a:t>
            </a:r>
          </a:p>
          <a:p>
            <a:endParaRPr lang="en-US" sz="4200" b="1" dirty="0">
              <a:solidFill>
                <a:srgbClr val="CF3338"/>
              </a:solidFill>
              <a:latin typeface="Consolas" panose="020B0609020204030204" pitchFamily="49" charset="0"/>
            </a:endParaRPr>
          </a:p>
          <a:p>
            <a:pPr marL="685800" indent="-685800">
              <a:buFont typeface="Arial" panose="020B0604020202020204" pitchFamily="34" charset="0"/>
              <a:buChar char="•"/>
            </a:pPr>
            <a:r>
              <a:rPr lang="en-US" sz="4200" b="1" dirty="0">
                <a:solidFill>
                  <a:srgbClr val="CF3338"/>
                </a:solidFill>
                <a:latin typeface="Pragmatica" panose="020B0403040502020204"/>
              </a:rPr>
              <a:t>Use AI to generate insights</a:t>
            </a:r>
          </a:p>
          <a:p>
            <a:pPr marL="685800" indent="-685800">
              <a:buFont typeface="Arial" panose="020B0604020202020204" pitchFamily="34" charset="0"/>
              <a:buChar char="•"/>
            </a:pPr>
            <a:r>
              <a:rPr lang="en-US" sz="4200" b="1" dirty="0">
                <a:solidFill>
                  <a:srgbClr val="CF3338"/>
                </a:solidFill>
                <a:latin typeface="Pragmatica" panose="020B0403040502020204"/>
              </a:rPr>
              <a:t>Use Power Query to reshape data for </a:t>
            </a:r>
            <a:r>
              <a:rPr lang="en-US" sz="4200" b="1" i="1" dirty="0">
                <a:solidFill>
                  <a:srgbClr val="CF3338"/>
                </a:solidFill>
                <a:latin typeface="Pragmatica" panose="020B0403040502020204"/>
              </a:rPr>
              <a:t>better </a:t>
            </a:r>
            <a:r>
              <a:rPr lang="en-US" sz="4200" b="1" dirty="0">
                <a:solidFill>
                  <a:srgbClr val="CF3338"/>
                </a:solidFill>
                <a:latin typeface="Pragmatica" panose="020B0403040502020204"/>
              </a:rPr>
              <a:t>insights</a:t>
            </a:r>
          </a:p>
          <a:p>
            <a:pPr marL="685800" indent="-685800">
              <a:buFont typeface="Arial" panose="020B0604020202020204" pitchFamily="34" charset="0"/>
              <a:buChar char="•"/>
            </a:pPr>
            <a:r>
              <a:rPr lang="en-US" sz="4200" b="1" dirty="0">
                <a:solidFill>
                  <a:srgbClr val="CF3338"/>
                </a:solidFill>
                <a:latin typeface="Pragmatica" panose="020B0403040502020204"/>
              </a:rPr>
              <a:t>Querying a dataset with natural language</a:t>
            </a:r>
          </a:p>
          <a:p>
            <a:pPr marL="685800" indent="-685800">
              <a:buFont typeface="Arial" panose="020B0604020202020204" pitchFamily="34" charset="0"/>
              <a:buChar char="•"/>
            </a:pPr>
            <a:endParaRPr lang="en-US" sz="4200" b="1" dirty="0">
              <a:solidFill>
                <a:srgbClr val="CF3338"/>
              </a:solidFill>
              <a:latin typeface="Pragmatica" panose="020B0403040502020204"/>
            </a:endParaRPr>
          </a:p>
          <a:p>
            <a:endParaRPr lang="en-US" sz="4200" b="1" dirty="0">
              <a:solidFill>
                <a:srgbClr val="CF3338"/>
              </a:solidFill>
              <a:latin typeface="Pragmatica" panose="020B0403040502020204"/>
            </a:endParaRPr>
          </a:p>
        </p:txBody>
      </p:sp>
    </p:spTree>
    <p:extLst>
      <p:ext uri="{BB962C8B-B14F-4D97-AF65-F5344CB8AC3E}">
        <p14:creationId xmlns:p14="http://schemas.microsoft.com/office/powerpoint/2010/main" val="4007943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2063</TotalTime>
  <Words>7110</Words>
  <Application>Microsoft Office PowerPoint</Application>
  <PresentationFormat>Custom</PresentationFormat>
  <Paragraphs>739</Paragraphs>
  <Slides>107</Slides>
  <Notes>93</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107</vt:i4>
      </vt:variant>
    </vt:vector>
  </HeadingPairs>
  <TitlesOfParts>
    <vt:vector size="122" baseType="lpstr">
      <vt:lpstr>Consolas</vt:lpstr>
      <vt:lpstr>Aliens &amp; cows</vt:lpstr>
      <vt:lpstr>Gidole</vt:lpstr>
      <vt:lpstr>Gidole Bold</vt:lpstr>
      <vt:lpstr>League Spartan Italics</vt:lpstr>
      <vt:lpstr>Roboto Mono</vt:lpstr>
      <vt:lpstr>Calibri</vt:lpstr>
      <vt:lpstr>League Spartan</vt:lpstr>
      <vt:lpstr>Impact</vt:lpstr>
      <vt:lpstr>League Spartan Bold</vt:lpstr>
      <vt:lpstr>Arial</vt:lpstr>
      <vt:lpstr>Pragmatica</vt:lpstr>
      <vt:lpstr>Normafixed Tryout</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203</cp:revision>
  <dcterms:created xsi:type="dcterms:W3CDTF">2006-08-16T00:00:00Z</dcterms:created>
  <dcterms:modified xsi:type="dcterms:W3CDTF">2022-12-06T16:00:01Z</dcterms:modified>
  <dc:identifier>DADurESpNu8</dc:identifier>
</cp:coreProperties>
</file>